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64" r:id="rId4"/>
    <p:sldId id="267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2A04"/>
    <a:srgbClr val="371B03"/>
    <a:srgbClr val="492303"/>
    <a:srgbClr val="86868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7076" autoAdjust="0"/>
  </p:normalViewPr>
  <p:slideViewPr>
    <p:cSldViewPr>
      <p:cViewPr>
        <p:scale>
          <a:sx n="100" d="100"/>
          <a:sy n="100" d="100"/>
        </p:scale>
        <p:origin x="-135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F21C7-7752-4C9F-85A6-73BA52D793F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5FC27-6020-4CD8-A92F-F193BA7DD2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5FC27-6020-4CD8-A92F-F193BA7DD21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5FC27-6020-4CD8-A92F-F193BA7DD21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alphaModFix amt="7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rgbClr val="582A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679F5-714B-4646-AB4F-74C007644322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50A0C-7049-47FE-B9F6-BCE75B1B82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4110"/>
            </a:avLst>
          </a:prstGeom>
          <a:blipFill>
            <a:blip r:embed="rId13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3" Type="http://schemas.openxmlformats.org/officeDocument/2006/relationships/image" Target="../media/image4.jpeg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9.xml"/><Relationship Id="rId5" Type="http://schemas.openxmlformats.org/officeDocument/2006/relationships/image" Target="../media/image5.png"/><Relationship Id="rId10" Type="http://schemas.openxmlformats.org/officeDocument/2006/relationships/slide" Target="slide8.xml"/><Relationship Id="rId4" Type="http://schemas.openxmlformats.org/officeDocument/2006/relationships/slide" Target="slide4.xml"/><Relationship Id="rId9" Type="http://schemas.openxmlformats.org/officeDocument/2006/relationships/slide" Target="slide7.xml"/><Relationship Id="rId14" Type="http://schemas.openxmlformats.org/officeDocument/2006/relationships/slide" Target="slid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Реставрация картины</a:t>
            </a:r>
            <a:endParaRPr lang="ru-RU" dirty="0">
              <a:solidFill>
                <a:srgbClr val="371B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6236" y="3136613"/>
            <a:ext cx="44115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«Богатыри» В. Васнецов</a:t>
            </a:r>
            <a:endParaRPr lang="ru-RU" sz="3200" dirty="0">
              <a:solidFill>
                <a:srgbClr val="371B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6" name="Picture 4" descr="https://openclipart.org/image/800px/svg_to_png/234401/information.pn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81936"/>
            <a:ext cx="576064" cy="576064"/>
          </a:xfrm>
          <a:prstGeom prst="rect">
            <a:avLst/>
          </a:prstGeom>
          <a:noFill/>
        </p:spPr>
      </p:pic>
      <p:pic>
        <p:nvPicPr>
          <p:cNvPr id="8" name="Picture 2" descr="http://cdn.onlinewebfonts.com/svg/img_21600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onlinewebfonts.com/svg/img_216002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440248" y="404664"/>
            <a:ext cx="8280920" cy="3096344"/>
            <a:chOff x="1619672" y="1340768"/>
            <a:chExt cx="5940152" cy="3510200"/>
          </a:xfrm>
        </p:grpSpPr>
        <p:sp>
          <p:nvSpPr>
            <p:cNvPr id="7" name="Рамка 6"/>
            <p:cNvSpPr/>
            <p:nvPr/>
          </p:nvSpPr>
          <p:spPr>
            <a:xfrm>
              <a:off x="1619672" y="1340768"/>
              <a:ext cx="5940152" cy="3510200"/>
            </a:xfrm>
            <a:prstGeom prst="frame">
              <a:avLst>
                <a:gd name="adj1" fmla="val 8400"/>
              </a:avLst>
            </a:prstGeom>
            <a:solidFill>
              <a:srgbClr val="582A0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74632" y="1556792"/>
              <a:ext cx="5578578" cy="3024336"/>
            </a:xfrm>
            <a:prstGeom prst="rect">
              <a:avLst/>
            </a:prstGeom>
            <a:solidFill>
              <a:schemeClr val="bg1">
                <a:lumMod val="8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У каждого богатыря оружие своё</a:t>
              </a:r>
              <a:br>
                <a:rPr lang="ru-RU" sz="3200" dirty="0" smtClean="0">
                  <a:solidFill>
                    <a:srgbClr val="582A04"/>
                  </a:solidFill>
                </a:rPr>
              </a:br>
              <a:r>
                <a:rPr lang="ru-RU" sz="3200" dirty="0" smtClean="0">
                  <a:solidFill>
                    <a:srgbClr val="582A04"/>
                  </a:solidFill>
                </a:rPr>
                <a:t>Длинное, опасное, острое … </a:t>
              </a:r>
              <a:r>
                <a:rPr lang="ru-RU" sz="3200" dirty="0" smtClean="0"/>
                <a:t>.</a:t>
              </a:r>
              <a:endParaRPr lang="ru-RU" sz="3200" dirty="0">
                <a:solidFill>
                  <a:srgbClr val="492303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88224" y="3717032"/>
            <a:ext cx="12241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92303"/>
                </a:solidFill>
              </a:rPr>
              <a:t>ответ</a:t>
            </a:r>
            <a:endParaRPr lang="ru-RU" sz="2400" dirty="0">
              <a:solidFill>
                <a:srgbClr val="492303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588224" y="3501008"/>
            <a:ext cx="576064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3501008"/>
            <a:ext cx="648072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588224" y="5445224"/>
            <a:ext cx="2016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92303"/>
                </a:solidFill>
              </a:rPr>
              <a:t>Копьё</a:t>
            </a:r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>
              <a:solidFill>
                <a:srgbClr val="492303"/>
              </a:solidFill>
            </a:endParaRPr>
          </a:p>
        </p:txBody>
      </p:sp>
      <p:sp>
        <p:nvSpPr>
          <p:cNvPr id="6146" name="AutoShape 2" descr="https://alice.3dn.ru/_fr/1/514676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https://alice.3dn.ru/_fr/1/514676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4077072"/>
            <a:ext cx="5328592" cy="177619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onlinewebfonts.com/svg/img_216002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440248" y="404664"/>
            <a:ext cx="8280920" cy="3096344"/>
            <a:chOff x="1619672" y="1340768"/>
            <a:chExt cx="5940152" cy="3510200"/>
          </a:xfrm>
        </p:grpSpPr>
        <p:sp>
          <p:nvSpPr>
            <p:cNvPr id="7" name="Рамка 6"/>
            <p:cNvSpPr/>
            <p:nvPr/>
          </p:nvSpPr>
          <p:spPr>
            <a:xfrm>
              <a:off x="1619672" y="1340768"/>
              <a:ext cx="5940152" cy="3510200"/>
            </a:xfrm>
            <a:prstGeom prst="frame">
              <a:avLst>
                <a:gd name="adj1" fmla="val 8400"/>
              </a:avLst>
            </a:prstGeom>
            <a:solidFill>
              <a:srgbClr val="582A0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74632" y="1556792"/>
              <a:ext cx="5578578" cy="3024336"/>
            </a:xfrm>
            <a:prstGeom prst="rect">
              <a:avLst/>
            </a:prstGeom>
            <a:solidFill>
              <a:schemeClr val="bg1">
                <a:lumMod val="8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Оружие или растение - выбирай сам.</a:t>
              </a:r>
              <a:br>
                <a:rPr lang="ru-RU" sz="3200" dirty="0" smtClean="0">
                  <a:solidFill>
                    <a:srgbClr val="582A04"/>
                  </a:solidFill>
                </a:rPr>
              </a:br>
              <a:r>
                <a:rPr lang="ru-RU" sz="3200" dirty="0" smtClean="0">
                  <a:solidFill>
                    <a:srgbClr val="582A04"/>
                  </a:solidFill>
                </a:rPr>
                <a:t>Выпускает стрелы он и тут и там.</a:t>
              </a:r>
              <a:r>
                <a:rPr lang="ru-RU" sz="3200" dirty="0" smtClean="0"/>
                <a:t/>
              </a:r>
              <a:br>
                <a:rPr lang="ru-RU" sz="3200" dirty="0" smtClean="0"/>
              </a:br>
              <a:endParaRPr lang="ru-RU" sz="3200" dirty="0">
                <a:solidFill>
                  <a:srgbClr val="492303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88224" y="3717032"/>
            <a:ext cx="12241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92303"/>
                </a:solidFill>
              </a:rPr>
              <a:t>ответ</a:t>
            </a:r>
            <a:endParaRPr lang="ru-RU" sz="2400" dirty="0">
              <a:solidFill>
                <a:srgbClr val="492303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588224" y="3501008"/>
            <a:ext cx="576064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3501008"/>
            <a:ext cx="648072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76256" y="5589240"/>
            <a:ext cx="1728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92303"/>
                </a:solidFill>
              </a:rPr>
              <a:t>Лук</a:t>
            </a:r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>
              <a:solidFill>
                <a:srgbClr val="492303"/>
              </a:solidFill>
            </a:endParaRPr>
          </a:p>
        </p:txBody>
      </p:sp>
      <p:pic>
        <p:nvPicPr>
          <p:cNvPr id="5128" name="Picture 8" descr="https://i.pinimg.com/originals/ce/b6/65/ceb6653648b5f9f237971facf779a81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3573016"/>
            <a:ext cx="2936776" cy="29367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onlinewebfonts.com/svg/img_21600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440248" y="404664"/>
            <a:ext cx="8280920" cy="3096344"/>
            <a:chOff x="1619672" y="1340768"/>
            <a:chExt cx="5940152" cy="3510200"/>
          </a:xfrm>
        </p:grpSpPr>
        <p:sp>
          <p:nvSpPr>
            <p:cNvPr id="7" name="Рамка 6"/>
            <p:cNvSpPr/>
            <p:nvPr/>
          </p:nvSpPr>
          <p:spPr>
            <a:xfrm>
              <a:off x="1619672" y="1340768"/>
              <a:ext cx="5940152" cy="3510200"/>
            </a:xfrm>
            <a:prstGeom prst="frame">
              <a:avLst>
                <a:gd name="adj1" fmla="val 8400"/>
              </a:avLst>
            </a:prstGeom>
            <a:solidFill>
              <a:srgbClr val="582A0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74632" y="1556792"/>
              <a:ext cx="5578578" cy="3024336"/>
            </a:xfrm>
            <a:prstGeom prst="rect">
              <a:avLst/>
            </a:prstGeom>
            <a:solidFill>
              <a:schemeClr val="bg1">
                <a:lumMod val="8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Когда-то с ней воин ходил на врага,</a:t>
              </a:r>
              <a:br>
                <a:rPr lang="ru-RU" sz="3200" dirty="0" smtClean="0">
                  <a:solidFill>
                    <a:srgbClr val="582A04"/>
                  </a:solidFill>
                </a:rPr>
              </a:br>
              <a:r>
                <a:rPr lang="ru-RU" sz="3200" dirty="0" smtClean="0">
                  <a:solidFill>
                    <a:srgbClr val="582A04"/>
                  </a:solidFill>
                </a:rPr>
                <a:t>Сжимала в бою её крепко рука,</a:t>
              </a:r>
              <a:br>
                <a:rPr lang="ru-RU" sz="3200" dirty="0" smtClean="0">
                  <a:solidFill>
                    <a:srgbClr val="582A04"/>
                  </a:solidFill>
                </a:rPr>
              </a:br>
              <a:r>
                <a:rPr lang="ru-RU" sz="3200" dirty="0" smtClean="0">
                  <a:solidFill>
                    <a:srgbClr val="582A04"/>
                  </a:solidFill>
                </a:rPr>
                <a:t>Кололась врага, как орех, голова,</a:t>
              </a:r>
              <a:br>
                <a:rPr lang="ru-RU" sz="3200" dirty="0" smtClean="0">
                  <a:solidFill>
                    <a:srgbClr val="582A04"/>
                  </a:solidFill>
                </a:rPr>
              </a:br>
              <a:r>
                <a:rPr lang="ru-RU" sz="3200" dirty="0" smtClean="0">
                  <a:solidFill>
                    <a:srgbClr val="582A04"/>
                  </a:solidFill>
                </a:rPr>
                <a:t>Когда колотила по ней…</a:t>
              </a:r>
              <a:endParaRPr lang="ru-RU" sz="3200" dirty="0">
                <a:solidFill>
                  <a:srgbClr val="582A04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88224" y="3717032"/>
            <a:ext cx="12241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92303"/>
                </a:solidFill>
              </a:rPr>
              <a:t>ответ</a:t>
            </a:r>
            <a:endParaRPr lang="ru-RU" sz="2400" dirty="0">
              <a:solidFill>
                <a:srgbClr val="492303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588224" y="3501008"/>
            <a:ext cx="576064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3501008"/>
            <a:ext cx="648072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92280" y="5229200"/>
            <a:ext cx="1512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492303"/>
                </a:solidFill>
              </a:rPr>
              <a:t>Булава</a:t>
            </a:r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>
              <a:solidFill>
                <a:srgbClr val="492303"/>
              </a:solidFill>
            </a:endParaRPr>
          </a:p>
        </p:txBody>
      </p:sp>
      <p:pic>
        <p:nvPicPr>
          <p:cNvPr id="4098" name="Picture 2" descr="https://static.vecteezy.com/system/resources/previews/003/196/024/large_2x/medieval-mace-or-ancient-weapon-vector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44153" flipH="1">
            <a:off x="2843808" y="3645024"/>
            <a:ext cx="2140799" cy="302230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-27384"/>
            <a:ext cx="9144000" cy="6894576"/>
          </a:xfrm>
          <a:prstGeom prst="frame">
            <a:avLst>
              <a:gd name="adj1" fmla="val 4601"/>
            </a:avLst>
          </a:prstGeom>
          <a:solidFill>
            <a:srgbClr val="582A04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 descr="uzn_14598569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903" y="289523"/>
            <a:ext cx="8496944" cy="6264696"/>
          </a:xfrm>
          <a:prstGeom prst="rect">
            <a:avLst/>
          </a:prstGeom>
        </p:spPr>
      </p:pic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2771800" y="5661248"/>
            <a:ext cx="3672408" cy="64807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371B03"/>
                </a:solidFill>
              </a:rPr>
              <a:t>Спасибо за работу!</a:t>
            </a:r>
            <a:endParaRPr lang="ru-RU" sz="3200" b="1" dirty="0">
              <a:solidFill>
                <a:srgbClr val="371B03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56104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Вы пришли на выставку и увидели, что одна из картин утратила краски. Но вы можете «реставрировать» картину, </a:t>
            </a:r>
          </a:p>
          <a:p>
            <a:pPr algn="ctr"/>
            <a:r>
              <a:rPr lang="ru-RU" sz="3200" dirty="0" smtClean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вернуть ей прежний вид. </a:t>
            </a:r>
          </a:p>
          <a:p>
            <a:pPr algn="ctr"/>
            <a:r>
              <a:rPr lang="ru-RU" sz="3200" dirty="0" smtClean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Нажмите на кисть, которой обозначен фрагмент картины и ответьте на вопрос,</a:t>
            </a:r>
          </a:p>
          <a:p>
            <a:pPr algn="ctr"/>
            <a:r>
              <a:rPr lang="ru-RU" sz="3200" dirty="0" smtClean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вернитесь в зал, где висит картина </a:t>
            </a:r>
          </a:p>
          <a:p>
            <a:pPr algn="ctr"/>
            <a:r>
              <a:rPr lang="ru-RU" sz="3200" dirty="0" smtClean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 </a:t>
            </a:r>
            <a:r>
              <a:rPr lang="ru-RU" sz="3200" dirty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в</a:t>
            </a:r>
            <a:r>
              <a:rPr lang="ru-RU" sz="3200" dirty="0" smtClean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ы увидите результат «реставрации». </a:t>
            </a:r>
          </a:p>
          <a:p>
            <a:pPr algn="ctr"/>
            <a:endParaRPr lang="ru-RU" sz="3200" dirty="0" smtClean="0">
              <a:solidFill>
                <a:srgbClr val="371B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algn="ctr"/>
            <a:r>
              <a:rPr lang="ru-RU" sz="3200" dirty="0" smtClean="0">
                <a:solidFill>
                  <a:srgbClr val="371B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 окончании работы вернитесь на вернисаж!    </a:t>
            </a:r>
            <a:endParaRPr lang="ru-RU" sz="3200" dirty="0">
              <a:solidFill>
                <a:srgbClr val="371B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hlinkClick r:id="" action="ppaction://hlinkshowjump?jump=nextslide"/>
          </p:cNvPr>
          <p:cNvSpPr/>
          <p:nvPr/>
        </p:nvSpPr>
        <p:spPr>
          <a:xfrm>
            <a:off x="2627784" y="5877272"/>
            <a:ext cx="3888432" cy="50405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371B03"/>
                </a:solidFill>
              </a:rPr>
              <a:t>начать реставрацию</a:t>
            </a:r>
            <a:endParaRPr lang="ru-RU" sz="3200" b="1" dirty="0">
              <a:solidFill>
                <a:srgbClr val="371B03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94576"/>
          </a:xfrm>
          <a:prstGeom prst="frame">
            <a:avLst>
              <a:gd name="adj1" fmla="val 4601"/>
            </a:avLst>
          </a:prstGeom>
          <a:solidFill>
            <a:srgbClr val="582A04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картина" descr="uzn_1459856908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3903" y="289523"/>
            <a:ext cx="8496944" cy="6264696"/>
          </a:xfrm>
          <a:prstGeom prst="rect">
            <a:avLst/>
          </a:prstGeom>
        </p:spPr>
      </p:pic>
      <p:pic>
        <p:nvPicPr>
          <p:cNvPr id="7" name="фрагмент 1" descr="uzn_1459856908.jpg"/>
          <p:cNvPicPr>
            <a:picLocks noChangeAspect="1"/>
          </p:cNvPicPr>
          <p:nvPr/>
        </p:nvPicPr>
        <p:blipFill>
          <a:blip r:embed="rId3" cstate="print"/>
          <a:srcRect r="66836" b="67128"/>
          <a:stretch>
            <a:fillRect/>
          </a:stretch>
        </p:blipFill>
        <p:spPr>
          <a:xfrm>
            <a:off x="313903" y="289523"/>
            <a:ext cx="2817937" cy="2059357"/>
          </a:xfrm>
          <a:prstGeom prst="rect">
            <a:avLst/>
          </a:prstGeom>
        </p:spPr>
      </p:pic>
      <p:pic>
        <p:nvPicPr>
          <p:cNvPr id="8" name="фрагмент 2" descr="uzn_1459856908.jpg"/>
          <p:cNvPicPr>
            <a:picLocks noChangeAspect="1"/>
          </p:cNvPicPr>
          <p:nvPr/>
        </p:nvPicPr>
        <p:blipFill>
          <a:blip r:embed="rId3" cstate="print"/>
          <a:srcRect t="31723" r="66836" b="32645"/>
          <a:stretch>
            <a:fillRect/>
          </a:stretch>
        </p:blipFill>
        <p:spPr>
          <a:xfrm>
            <a:off x="313903" y="2276872"/>
            <a:ext cx="2817937" cy="2232248"/>
          </a:xfrm>
          <a:prstGeom prst="rect">
            <a:avLst/>
          </a:prstGeom>
        </p:spPr>
      </p:pic>
      <p:pic>
        <p:nvPicPr>
          <p:cNvPr id="9" name="фрагмент 3" descr="uzn_1459856908.jpg"/>
          <p:cNvPicPr>
            <a:picLocks noChangeAspect="1"/>
          </p:cNvPicPr>
          <p:nvPr/>
        </p:nvPicPr>
        <p:blipFill>
          <a:blip r:embed="rId3" cstate="print"/>
          <a:srcRect t="67355" r="66836"/>
          <a:stretch>
            <a:fillRect/>
          </a:stretch>
        </p:blipFill>
        <p:spPr>
          <a:xfrm>
            <a:off x="313903" y="4509120"/>
            <a:ext cx="2817937" cy="2045099"/>
          </a:xfrm>
          <a:prstGeom prst="rect">
            <a:avLst/>
          </a:prstGeom>
        </p:spPr>
      </p:pic>
      <p:pic>
        <p:nvPicPr>
          <p:cNvPr id="10" name="фрагмент 4" descr="uzn_1459856908.jpg"/>
          <p:cNvPicPr>
            <a:picLocks noChangeAspect="1"/>
          </p:cNvPicPr>
          <p:nvPr/>
        </p:nvPicPr>
        <p:blipFill>
          <a:blip r:embed="rId3" cstate="print"/>
          <a:srcRect l="33164" r="32938" b="67128"/>
          <a:stretch>
            <a:fillRect/>
          </a:stretch>
        </p:blipFill>
        <p:spPr>
          <a:xfrm>
            <a:off x="3131840" y="289523"/>
            <a:ext cx="2880320" cy="2059357"/>
          </a:xfrm>
          <a:prstGeom prst="rect">
            <a:avLst/>
          </a:prstGeom>
        </p:spPr>
      </p:pic>
      <p:pic>
        <p:nvPicPr>
          <p:cNvPr id="11" name="фрагмент 7" descr="uzn_1459856908.jpg"/>
          <p:cNvPicPr>
            <a:picLocks noChangeAspect="1"/>
          </p:cNvPicPr>
          <p:nvPr/>
        </p:nvPicPr>
        <p:blipFill>
          <a:blip r:embed="rId3" cstate="print"/>
          <a:srcRect l="67062" b="67128"/>
          <a:stretch>
            <a:fillRect/>
          </a:stretch>
        </p:blipFill>
        <p:spPr>
          <a:xfrm>
            <a:off x="6012160" y="289523"/>
            <a:ext cx="2798687" cy="2059357"/>
          </a:xfrm>
          <a:prstGeom prst="rect">
            <a:avLst/>
          </a:prstGeom>
        </p:spPr>
      </p:pic>
      <p:pic>
        <p:nvPicPr>
          <p:cNvPr id="12" name="фрагмент 5" descr="uzn_1459856908.jpg"/>
          <p:cNvPicPr>
            <a:picLocks noChangeAspect="1"/>
          </p:cNvPicPr>
          <p:nvPr/>
        </p:nvPicPr>
        <p:blipFill>
          <a:blip r:embed="rId3" cstate="print"/>
          <a:srcRect l="33164" t="32872" r="32938" b="32645"/>
          <a:stretch>
            <a:fillRect/>
          </a:stretch>
        </p:blipFill>
        <p:spPr>
          <a:xfrm>
            <a:off x="3131840" y="2348880"/>
            <a:ext cx="2880320" cy="2160240"/>
          </a:xfrm>
          <a:prstGeom prst="rect">
            <a:avLst/>
          </a:prstGeom>
        </p:spPr>
      </p:pic>
      <p:pic>
        <p:nvPicPr>
          <p:cNvPr id="13" name="фрагмент 6" descr="uzn_1459856908.jpg"/>
          <p:cNvPicPr>
            <a:picLocks noChangeAspect="1"/>
          </p:cNvPicPr>
          <p:nvPr/>
        </p:nvPicPr>
        <p:blipFill>
          <a:blip r:embed="rId3" cstate="print"/>
          <a:srcRect l="33164" t="67355" r="32938"/>
          <a:stretch>
            <a:fillRect/>
          </a:stretch>
        </p:blipFill>
        <p:spPr>
          <a:xfrm>
            <a:off x="3131840" y="4509120"/>
            <a:ext cx="2880320" cy="2045099"/>
          </a:xfrm>
          <a:prstGeom prst="rect">
            <a:avLst/>
          </a:prstGeom>
        </p:spPr>
      </p:pic>
      <p:pic>
        <p:nvPicPr>
          <p:cNvPr id="14" name="фрагмент 8" descr="uzn_1459856908.jpg"/>
          <p:cNvPicPr>
            <a:picLocks noChangeAspect="1"/>
          </p:cNvPicPr>
          <p:nvPr/>
        </p:nvPicPr>
        <p:blipFill>
          <a:blip r:embed="rId3" cstate="print"/>
          <a:srcRect l="67062" t="32872" b="32645"/>
          <a:stretch>
            <a:fillRect/>
          </a:stretch>
        </p:blipFill>
        <p:spPr>
          <a:xfrm>
            <a:off x="6012160" y="2348880"/>
            <a:ext cx="2798687" cy="2160240"/>
          </a:xfrm>
          <a:prstGeom prst="rect">
            <a:avLst/>
          </a:prstGeom>
        </p:spPr>
      </p:pic>
      <p:pic>
        <p:nvPicPr>
          <p:cNvPr id="15" name="фрагмент 9" descr="uzn_1459856908.jpg"/>
          <p:cNvPicPr>
            <a:picLocks noChangeAspect="1"/>
          </p:cNvPicPr>
          <p:nvPr/>
        </p:nvPicPr>
        <p:blipFill>
          <a:blip r:embed="rId3" cstate="print"/>
          <a:srcRect l="67062" t="67355"/>
          <a:stretch>
            <a:fillRect/>
          </a:stretch>
        </p:blipFill>
        <p:spPr>
          <a:xfrm>
            <a:off x="6012160" y="4509120"/>
            <a:ext cx="2798687" cy="2045099"/>
          </a:xfrm>
          <a:prstGeom prst="rect">
            <a:avLst/>
          </a:prstGeom>
        </p:spPr>
      </p:pic>
      <p:pic>
        <p:nvPicPr>
          <p:cNvPr id="15369" name="кисть" descr="https://www.picpng.com/images/large/paintbrush-brush-paint-painting-image-download-89879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980728"/>
            <a:ext cx="1130981" cy="1268760"/>
          </a:xfrm>
          <a:prstGeom prst="rect">
            <a:avLst/>
          </a:prstGeom>
          <a:noFill/>
        </p:spPr>
      </p:pic>
      <p:pic>
        <p:nvPicPr>
          <p:cNvPr id="6146" name="стрелка" descr="http://cdn.onlinewebfonts.com/svg/img_216002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pic>
        <p:nvPicPr>
          <p:cNvPr id="17" name="кисть" descr="https://www.picpng.com/images/large/paintbrush-brush-paint-painting-image-download-89879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2952328"/>
            <a:ext cx="1130981" cy="1268760"/>
          </a:xfrm>
          <a:prstGeom prst="rect">
            <a:avLst/>
          </a:prstGeom>
          <a:noFill/>
        </p:spPr>
      </p:pic>
      <p:pic>
        <p:nvPicPr>
          <p:cNvPr id="16" name="кисть" descr="https://www.picpng.com/images/large/paintbrush-brush-paint-painting-image-download-89879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797152"/>
            <a:ext cx="1130981" cy="1268760"/>
          </a:xfrm>
          <a:prstGeom prst="rect">
            <a:avLst/>
          </a:prstGeom>
          <a:noFill/>
        </p:spPr>
      </p:pic>
      <p:pic>
        <p:nvPicPr>
          <p:cNvPr id="18" name="кисть" descr="https://www.picpng.com/images/large/paintbrush-brush-paint-painting-image-download-89879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792088"/>
            <a:ext cx="1130981" cy="1268760"/>
          </a:xfrm>
          <a:prstGeom prst="rect">
            <a:avLst/>
          </a:prstGeom>
          <a:noFill/>
        </p:spPr>
      </p:pic>
      <p:pic>
        <p:nvPicPr>
          <p:cNvPr id="19" name="кисть" descr="https://www.picpng.com/images/large/paintbrush-brush-paint-painting-image-download-89879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2996952"/>
            <a:ext cx="1130981" cy="1268760"/>
          </a:xfrm>
          <a:prstGeom prst="rect">
            <a:avLst/>
          </a:prstGeom>
          <a:noFill/>
        </p:spPr>
      </p:pic>
      <p:pic>
        <p:nvPicPr>
          <p:cNvPr id="20" name="кисть" descr="https://www.picpng.com/images/large/paintbrush-brush-paint-painting-image-download-89879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9131" y="4824536"/>
            <a:ext cx="1130981" cy="1268760"/>
          </a:xfrm>
          <a:prstGeom prst="rect">
            <a:avLst/>
          </a:prstGeom>
          <a:noFill/>
        </p:spPr>
      </p:pic>
      <p:pic>
        <p:nvPicPr>
          <p:cNvPr id="21" name="кисть" descr="https://www.picpng.com/images/large/paintbrush-brush-paint-painting-image-download-89879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764704"/>
            <a:ext cx="1130981" cy="1268760"/>
          </a:xfrm>
          <a:prstGeom prst="rect">
            <a:avLst/>
          </a:prstGeom>
          <a:noFill/>
        </p:spPr>
      </p:pic>
      <p:pic>
        <p:nvPicPr>
          <p:cNvPr id="22" name="кисть" descr="https://www.picpng.com/images/large/paintbrush-brush-paint-painting-image-download-89879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3024336"/>
            <a:ext cx="1130981" cy="1268760"/>
          </a:xfrm>
          <a:prstGeom prst="rect">
            <a:avLst/>
          </a:prstGeom>
          <a:noFill/>
        </p:spPr>
      </p:pic>
      <p:pic>
        <p:nvPicPr>
          <p:cNvPr id="23" name="кисть" descr="https://www.picpng.com/images/large/paintbrush-brush-paint-painting-image-download-89879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4797152"/>
            <a:ext cx="1130981" cy="126876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09282 C -0.00504 0.10301 -0.03264 0.10532 -0.05295 0.08727 C -0.06372 0.06574 -0.05973 0.07685 -0.06545 0.05393 C -0.06615 0.05115 -0.06684 0.04838 -0.06754 0.0456 C -0.06823 0.04282 -0.06962 0.03727 -0.06962 0.0375 C -0.06893 0.02708 -0.06858 0.01689 -0.06754 0.00671 C -0.06719 0.0037 -0.06702 0.00046 -0.06545 -0.00162 C -0.05226 -0.01922 -0.03316 -0.02547 -0.01545 -0.0294 C 0.00277 -0.02755 0.0158 -0.02848 0.03038 -0.01551 C 0.03646 -0.00348 0.03871 0.00648 0.03871 0.0206 " pathEditMode="relative" rAng="0" ptsTypes="fffffffffA">
                                      <p:cBhvr>
                                        <p:cTn id="6" dur="2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12431 C -0.00504 0.13449 -0.03264 0.13681 -0.05295 0.11875 C -0.06372 0.09723 -0.05973 0.10834 -0.06545 0.08542 C -0.06615 0.08264 -0.06684 0.07986 -0.06754 0.07709 C -0.06823 0.07431 -0.06962 0.06875 -0.06962 0.06899 C -0.06893 0.05857 -0.06858 0.04838 -0.06754 0.0382 C -0.06719 0.03519 -0.06702 0.03195 -0.06545 0.02986 C -0.05226 0.01227 -0.03316 0.00602 -0.01545 0.00209 C 0.00277 0.00394 0.0158 0.00301 0.03038 0.01598 C 0.03646 0.02801 0.03871 0.03797 0.03871 0.05209 " pathEditMode="relative" rAng="0" ptsTypes="fffffffff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12431 C -0.00504 0.13449 -0.03264 0.13681 -0.05295 0.11875 C -0.06372 0.09723 -0.05973 0.10834 -0.06545 0.08542 C -0.06615 0.08264 -0.06684 0.07986 -0.06754 0.07709 C -0.06823 0.07431 -0.06962 0.06875 -0.06962 0.06899 C -0.06893 0.05857 -0.06858 0.04838 -0.06754 0.0382 C -0.06719 0.03519 -0.06702 0.03195 -0.06545 0.02986 C -0.05226 0.01227 -0.03316 0.00602 -0.01545 0.00209 C 0.00277 0.00394 0.0158 0.00301 0.03038 0.01598 C 0.03646 0.02801 0.03871 0.03797 0.03871 0.05209 " pathEditMode="relative" rAng="0" ptsTypes="fffffffffA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12431 C -0.00504 0.13449 -0.03264 0.13681 -0.05295 0.11875 C -0.06372 0.09723 -0.05973 0.10834 -0.06545 0.08542 C -0.06615 0.08264 -0.06684 0.07986 -0.06754 0.07709 C -0.06823 0.07431 -0.06962 0.06875 -0.06962 0.06899 C -0.06893 0.05857 -0.06858 0.04838 -0.06754 0.0382 C -0.06719 0.03519 -0.06702 0.03195 -0.06545 0.02986 C -0.05226 0.01227 -0.03316 0.00602 -0.01545 0.00209 C 0.00277 0.00394 0.0158 0.00301 0.03038 0.01598 C 0.03646 0.02801 0.03871 0.03797 0.03871 0.05209 " pathEditMode="relative" rAng="0" ptsTypes="fffffffffA"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12431 C -0.00504 0.13449 -0.03264 0.13681 -0.05295 0.11875 C -0.06372 0.09723 -0.05973 0.10834 -0.06545 0.08542 C -0.06615 0.08264 -0.06684 0.07986 -0.06754 0.07709 C -0.06823 0.07431 -0.06962 0.06875 -0.06962 0.06899 C -0.06893 0.05857 -0.06858 0.04838 -0.06754 0.0382 C -0.06719 0.03519 -0.06702 0.03195 -0.06545 0.02986 C -0.05226 0.01227 -0.03316 0.00602 -0.01545 0.00209 C 0.00277 0.00394 0.0158 0.00301 0.03038 0.01598 C 0.03646 0.02801 0.03871 0.03797 0.03871 0.05209 " pathEditMode="relative" rAng="0" ptsTypes="fffffffffA"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12431 C -0.00504 0.13449 -0.03264 0.13681 -0.05295 0.11875 C -0.06372 0.09723 -0.05973 0.10834 -0.06545 0.08542 C -0.06615 0.08264 -0.06684 0.07986 -0.06754 0.07709 C -0.06823 0.07431 -0.06962 0.06875 -0.06962 0.06899 C -0.06893 0.05857 -0.06858 0.04838 -0.06754 0.0382 C -0.06719 0.03519 -0.06702 0.03195 -0.06545 0.02986 C -0.05226 0.01227 -0.03316 0.00602 -0.01545 0.00209 C 0.00277 0.00394 0.0158 0.00301 0.03038 0.01598 C 0.03646 0.02801 0.03871 0.03797 0.03871 0.05209 " pathEditMode="relative" rAng="0" ptsTypes="fffffffffA">
                                      <p:cBhvr>
                                        <p:cTn id="8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12431 C -0.00504 0.13449 -0.03264 0.13681 -0.05295 0.11875 C -0.06372 0.09723 -0.05973 0.10834 -0.06545 0.08542 C -0.06615 0.08264 -0.06684 0.07986 -0.06754 0.07709 C -0.06823 0.07431 -0.06962 0.06875 -0.06962 0.06899 C -0.06893 0.05857 -0.06858 0.04838 -0.06754 0.0382 C -0.06719 0.03519 -0.06702 0.03195 -0.06545 0.02986 C -0.05226 0.01227 -0.03316 0.00602 -0.01545 0.00209 C 0.00277 0.00394 0.0158 0.00301 0.03038 0.01598 C 0.03646 0.02801 0.03871 0.03797 0.03871 0.05209 " pathEditMode="relative" rAng="0" ptsTypes="fffffffffA">
                                      <p:cBhvr>
                                        <p:cTn id="10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12431 C -0.00504 0.13449 -0.03264 0.13681 -0.05295 0.11875 C -0.06372 0.09723 -0.05973 0.10834 -0.06545 0.08542 C -0.06615 0.08264 -0.06684 0.07986 -0.06754 0.07709 C -0.06823 0.07431 -0.06962 0.06875 -0.06962 0.06899 C -0.06893 0.05857 -0.06858 0.04838 -0.06754 0.0382 C -0.06719 0.03519 -0.06702 0.03195 -0.06545 0.02986 C -0.05226 0.01227 -0.03316 0.00602 -0.01545 0.00209 C 0.00277 0.00394 0.0158 0.00301 0.03038 0.01598 C 0.03646 0.02801 0.03871 0.03797 0.03871 0.05209 " pathEditMode="relative" rAng="0" ptsTypes="fffffffffA">
                                      <p:cBhvr>
                                        <p:cTn id="1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12431 C -0.00504 0.13449 -0.03264 0.13681 -0.05295 0.11875 C -0.06372 0.09723 -0.05973 0.10834 -0.06545 0.08542 C -0.06615 0.08264 -0.06684 0.07986 -0.06754 0.07709 C -0.06823 0.07431 -0.06962 0.06875 -0.06962 0.06899 C -0.06893 0.05857 -0.06858 0.04838 -0.06754 0.0382 C -0.06719 0.03519 -0.06702 0.03195 -0.06545 0.02986 C -0.05226 0.01227 -0.03316 0.00602 -0.01545 0.00209 C 0.00277 0.00394 0.0158 0.00301 0.03038 0.01598 C 0.03646 0.02801 0.03871 0.03797 0.03871 0.05209 " pathEditMode="relative" rAng="0" ptsTypes="fffffffffA">
                                      <p:cBhvr>
                                        <p:cTn id="1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onlinewebfonts.com/svg/img_216002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440248" y="404664"/>
            <a:ext cx="8280920" cy="3096344"/>
            <a:chOff x="1619672" y="1340768"/>
            <a:chExt cx="5940152" cy="3510200"/>
          </a:xfrm>
        </p:grpSpPr>
        <p:sp>
          <p:nvSpPr>
            <p:cNvPr id="7" name="Рамка 6"/>
            <p:cNvSpPr/>
            <p:nvPr/>
          </p:nvSpPr>
          <p:spPr>
            <a:xfrm>
              <a:off x="1619672" y="1340768"/>
              <a:ext cx="5940152" cy="3510200"/>
            </a:xfrm>
            <a:prstGeom prst="frame">
              <a:avLst>
                <a:gd name="adj1" fmla="val 8400"/>
              </a:avLst>
            </a:prstGeom>
            <a:solidFill>
              <a:srgbClr val="582A0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74632" y="1556792"/>
              <a:ext cx="5578578" cy="3024336"/>
            </a:xfrm>
            <a:prstGeom prst="rect">
              <a:avLst/>
            </a:prstGeom>
            <a:solidFill>
              <a:schemeClr val="bg1">
                <a:lumMod val="8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Рубашку такую не вяжут, не шьют.</a:t>
              </a:r>
            </a:p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Ее из колечек железных плетут.</a:t>
              </a: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88224" y="3717032"/>
            <a:ext cx="12241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92303"/>
                </a:solidFill>
              </a:rPr>
              <a:t>ответ</a:t>
            </a:r>
            <a:endParaRPr lang="ru-RU" sz="2400" dirty="0">
              <a:solidFill>
                <a:srgbClr val="492303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588224" y="3501008"/>
            <a:ext cx="576064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3501008"/>
            <a:ext cx="648072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084168" y="5445224"/>
            <a:ext cx="2520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92303"/>
                </a:solidFill>
              </a:rPr>
              <a:t>Кольчуга</a:t>
            </a:r>
            <a:r>
              <a:rPr lang="ru-RU" sz="3200" dirty="0" smtClean="0">
                <a:solidFill>
                  <a:srgbClr val="492303"/>
                </a:solidFill>
              </a:rPr>
              <a:t> </a:t>
            </a:r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>
              <a:solidFill>
                <a:srgbClr val="492303"/>
              </a:solidFill>
            </a:endParaRPr>
          </a:p>
        </p:txBody>
      </p:sp>
      <p:pic>
        <p:nvPicPr>
          <p:cNvPr id="12290" name="Picture 2" descr="https://thumbs.dreamstime.com/b/%D0%B8-%D1%8E%D1%81%D1%82%D1%80%D0%B0%D1%86%D0%B8%D1%8F-d-%D0%BF%D0%B0%D0%BD%D1%86%D1%8B%D1%80%D1%8F-%D1%86%D0%B5%D0%BF%D0%BD%D0%BE%D0%B9-%D0%BF%D0%BE%D1%87%D1%82%D1%8B-%D0%B8%D0%B7%D0%BE-%D0%B8%D1%80%D0%BE%D0%B2%D0%B0%D0%BD%D0%BD%D0%BE%D0%B3%D0%BE-%D0%BD%D0%B0-%D0%B1%D0%B5-%D0%BE%D0%B9-%D0%BF%D1%80%D0%B5-%D0%BF%D0%BE%D1%81%D1%8B-7858033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3645024"/>
            <a:ext cx="2939480" cy="293948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onlinewebfonts.com/svg/img_216002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440248" y="404664"/>
            <a:ext cx="8280920" cy="3096344"/>
            <a:chOff x="1619672" y="1340768"/>
            <a:chExt cx="5940152" cy="3510200"/>
          </a:xfrm>
        </p:grpSpPr>
        <p:sp>
          <p:nvSpPr>
            <p:cNvPr id="7" name="Рамка 6"/>
            <p:cNvSpPr/>
            <p:nvPr/>
          </p:nvSpPr>
          <p:spPr>
            <a:xfrm>
              <a:off x="1619672" y="1340768"/>
              <a:ext cx="5940152" cy="3510200"/>
            </a:xfrm>
            <a:prstGeom prst="frame">
              <a:avLst>
                <a:gd name="adj1" fmla="val 8400"/>
              </a:avLst>
            </a:prstGeom>
            <a:solidFill>
              <a:srgbClr val="582A0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74632" y="1556792"/>
              <a:ext cx="5578578" cy="3024336"/>
            </a:xfrm>
            <a:prstGeom prst="rect">
              <a:avLst/>
            </a:prstGeom>
            <a:solidFill>
              <a:schemeClr val="bg1">
                <a:lumMod val="8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Оружие это не просто поднять,</a:t>
              </a:r>
            </a:p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Не просто поднять и в руках удержать.</a:t>
              </a:r>
            </a:p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Снести им легко было голову с плеч,</a:t>
              </a:r>
            </a:p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Ну, что, догадались? Конечно же…</a:t>
              </a:r>
            </a:p>
            <a:p>
              <a:pPr algn="ctr"/>
              <a:endParaRPr lang="ru-RU" sz="3200" dirty="0">
                <a:solidFill>
                  <a:srgbClr val="492303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88224" y="3717032"/>
            <a:ext cx="12241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92303"/>
                </a:solidFill>
              </a:rPr>
              <a:t>ответ</a:t>
            </a:r>
            <a:endParaRPr lang="ru-RU" sz="2400" dirty="0">
              <a:solidFill>
                <a:srgbClr val="492303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588224" y="3501008"/>
            <a:ext cx="576064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3501008"/>
            <a:ext cx="648072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588224" y="5445224"/>
            <a:ext cx="2016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92303"/>
                </a:solidFill>
              </a:rPr>
              <a:t>Меч</a:t>
            </a:r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>
              <a:solidFill>
                <a:srgbClr val="492303"/>
              </a:solidFill>
            </a:endParaRPr>
          </a:p>
        </p:txBody>
      </p:sp>
      <p:pic>
        <p:nvPicPr>
          <p:cNvPr id="11266" name="Picture 2" descr="https://papik.pro/uploads/posts/2021-12/1639311459_28-papik-pro-p-mech-klipart-2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3573016"/>
            <a:ext cx="3488904" cy="267800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onlinewebfonts.com/svg/img_216002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440248" y="404664"/>
            <a:ext cx="8280920" cy="3096344"/>
            <a:chOff x="1619672" y="1340768"/>
            <a:chExt cx="5940152" cy="3510200"/>
          </a:xfrm>
        </p:grpSpPr>
        <p:sp>
          <p:nvSpPr>
            <p:cNvPr id="7" name="Рамка 6"/>
            <p:cNvSpPr/>
            <p:nvPr/>
          </p:nvSpPr>
          <p:spPr>
            <a:xfrm>
              <a:off x="1619672" y="1340768"/>
              <a:ext cx="5940152" cy="3510200"/>
            </a:xfrm>
            <a:prstGeom prst="frame">
              <a:avLst>
                <a:gd name="adj1" fmla="val 8400"/>
              </a:avLst>
            </a:prstGeom>
            <a:solidFill>
              <a:srgbClr val="582A0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74632" y="1556792"/>
              <a:ext cx="5578578" cy="3024336"/>
            </a:xfrm>
            <a:prstGeom prst="rect">
              <a:avLst/>
            </a:prstGeom>
            <a:solidFill>
              <a:schemeClr val="bg1">
                <a:lumMod val="8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Железная шапка с острым концом,</a:t>
              </a:r>
            </a:p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А впереди клюв навис над лицом.</a:t>
              </a:r>
            </a:p>
            <a:p>
              <a:pPr algn="ctr"/>
              <a:endParaRPr lang="ru-RU" sz="3200" dirty="0">
                <a:solidFill>
                  <a:srgbClr val="492303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88224" y="3717032"/>
            <a:ext cx="12241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92303"/>
                </a:solidFill>
              </a:rPr>
              <a:t>ответ</a:t>
            </a:r>
            <a:endParaRPr lang="ru-RU" sz="2400" dirty="0">
              <a:solidFill>
                <a:srgbClr val="492303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588224" y="3501008"/>
            <a:ext cx="576064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3501008"/>
            <a:ext cx="648072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76256" y="5301208"/>
            <a:ext cx="1728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92303"/>
                </a:solidFill>
              </a:rPr>
              <a:t>Шлем</a:t>
            </a:r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>
              <a:solidFill>
                <a:srgbClr val="492303"/>
              </a:solidFill>
            </a:endParaRPr>
          </a:p>
        </p:txBody>
      </p:sp>
      <p:pic>
        <p:nvPicPr>
          <p:cNvPr id="10242" name="Picture 2" descr="https://ne-kurim.ru/forum/attachments/10a90c36753d71d76c32209843e33e41-celtic-warriors-armors-jpg.1521517/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3501008"/>
            <a:ext cx="3127276" cy="312727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onlinewebfonts.com/svg/img_216002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440248" y="404664"/>
            <a:ext cx="8280920" cy="3096344"/>
            <a:chOff x="1619672" y="1340768"/>
            <a:chExt cx="5940152" cy="3510200"/>
          </a:xfrm>
        </p:grpSpPr>
        <p:sp>
          <p:nvSpPr>
            <p:cNvPr id="7" name="Рамка 6"/>
            <p:cNvSpPr/>
            <p:nvPr/>
          </p:nvSpPr>
          <p:spPr>
            <a:xfrm>
              <a:off x="1619672" y="1340768"/>
              <a:ext cx="5940152" cy="3510200"/>
            </a:xfrm>
            <a:prstGeom prst="frame">
              <a:avLst>
                <a:gd name="adj1" fmla="val 8400"/>
              </a:avLst>
            </a:prstGeom>
            <a:solidFill>
              <a:srgbClr val="582A0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74632" y="1556792"/>
              <a:ext cx="5578578" cy="3024336"/>
            </a:xfrm>
            <a:prstGeom prst="rect">
              <a:avLst/>
            </a:prstGeom>
            <a:solidFill>
              <a:schemeClr val="bg1">
                <a:lumMod val="8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Чтобы грудь защищать от ударов врага</a:t>
              </a:r>
            </a:p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Уж вы это знаете наверняка,</a:t>
              </a:r>
            </a:p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На левой руке у героя висит</a:t>
              </a:r>
            </a:p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Тяжелый, блестящий и кругленький…</a:t>
              </a:r>
            </a:p>
            <a:p>
              <a:pPr algn="ctr"/>
              <a:endParaRPr lang="ru-RU" sz="3200" dirty="0">
                <a:solidFill>
                  <a:srgbClr val="492303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88224" y="3717032"/>
            <a:ext cx="12241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92303"/>
                </a:solidFill>
              </a:rPr>
              <a:t>ответ</a:t>
            </a:r>
            <a:endParaRPr lang="ru-RU" sz="2400" dirty="0">
              <a:solidFill>
                <a:srgbClr val="492303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588224" y="3501008"/>
            <a:ext cx="576064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3501008"/>
            <a:ext cx="648072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948264" y="5445224"/>
            <a:ext cx="1656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92303"/>
                </a:solidFill>
              </a:rPr>
              <a:t>Щит</a:t>
            </a:r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>
              <a:solidFill>
                <a:srgbClr val="492303"/>
              </a:solidFill>
            </a:endParaRPr>
          </a:p>
        </p:txBody>
      </p:sp>
      <p:sp>
        <p:nvSpPr>
          <p:cNvPr id="9218" name="AutoShape 2" descr="https://www.detovo.ru/image/cache/catalog/oruzie/mechi/1517434067%20(1)-1200x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https://www.detovo.ru/image/cache/catalog/oruzie/mechi/1517434067%20(1)-1200x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https://www.detovo.ru/image/cache/catalog/oruzie/mechi/1517434067%20(1)-1200x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4" name="AutoShape 8" descr="https://www.detovo.ru/image/cache/catalog/oruzie/mechi/1517434067-1200x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6" name="Picture 10" descr="https://phonoteka.org/uploads/posts/2021-05/1620323124_41-phonoteka_org-p-fon-dlya-gerba-4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645024"/>
            <a:ext cx="2486894" cy="297497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onlinewebfonts.com/svg/img_216002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440248" y="404664"/>
            <a:ext cx="8280920" cy="3096344"/>
            <a:chOff x="1619672" y="1340768"/>
            <a:chExt cx="5940152" cy="3510200"/>
          </a:xfrm>
        </p:grpSpPr>
        <p:sp>
          <p:nvSpPr>
            <p:cNvPr id="7" name="Рамка 6"/>
            <p:cNvSpPr/>
            <p:nvPr/>
          </p:nvSpPr>
          <p:spPr>
            <a:xfrm>
              <a:off x="1619672" y="1340768"/>
              <a:ext cx="5940152" cy="3510200"/>
            </a:xfrm>
            <a:prstGeom prst="frame">
              <a:avLst>
                <a:gd name="adj1" fmla="val 8400"/>
              </a:avLst>
            </a:prstGeom>
            <a:solidFill>
              <a:srgbClr val="582A0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74632" y="1556792"/>
              <a:ext cx="5578578" cy="3024336"/>
            </a:xfrm>
            <a:prstGeom prst="rect">
              <a:avLst/>
            </a:prstGeom>
            <a:solidFill>
              <a:schemeClr val="bg1">
                <a:lumMod val="8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Ладно скроен,</a:t>
              </a:r>
              <a:br>
                <a:rPr lang="ru-RU" sz="3200" dirty="0" smtClean="0">
                  <a:solidFill>
                    <a:srgbClr val="582A04"/>
                  </a:solidFill>
                </a:rPr>
              </a:br>
              <a:r>
                <a:rPr lang="ru-RU" sz="3200" dirty="0" smtClean="0">
                  <a:solidFill>
                    <a:srgbClr val="582A04"/>
                  </a:solidFill>
                </a:rPr>
                <a:t>Крепко сшит,</a:t>
              </a:r>
              <a:br>
                <a:rPr lang="ru-RU" sz="3200" dirty="0" smtClean="0">
                  <a:solidFill>
                    <a:srgbClr val="582A04"/>
                  </a:solidFill>
                </a:rPr>
              </a:br>
              <a:r>
                <a:rPr lang="ru-RU" sz="3200" dirty="0" smtClean="0">
                  <a:solidFill>
                    <a:srgbClr val="582A04"/>
                  </a:solidFill>
                </a:rPr>
                <a:t>Землю русскую хранит.</a:t>
              </a:r>
              <a:endParaRPr lang="ru-RU" sz="3200" dirty="0">
                <a:solidFill>
                  <a:srgbClr val="582A04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88224" y="3717032"/>
            <a:ext cx="12241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92303"/>
                </a:solidFill>
              </a:rPr>
              <a:t>ответ</a:t>
            </a:r>
            <a:endParaRPr lang="ru-RU" sz="2400" dirty="0">
              <a:solidFill>
                <a:srgbClr val="492303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588224" y="3501008"/>
            <a:ext cx="576064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3501008"/>
            <a:ext cx="648072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444208" y="5805264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92303"/>
                </a:solidFill>
              </a:rPr>
              <a:t>Богатырь</a:t>
            </a:r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>
              <a:solidFill>
                <a:srgbClr val="492303"/>
              </a:solidFill>
            </a:endParaRPr>
          </a:p>
        </p:txBody>
      </p:sp>
      <p:pic>
        <p:nvPicPr>
          <p:cNvPr id="8194" name="Picture 2" descr="https://bipbap.ru/wp-content/uploads/2018/08/267893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3501008"/>
            <a:ext cx="2363631" cy="32442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onlinewebfonts.com/svg/img_216002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2771" y="6210199"/>
            <a:ext cx="771229" cy="647801"/>
          </a:xfrm>
          <a:prstGeom prst="rect">
            <a:avLst/>
          </a:prstGeom>
          <a:noFill/>
        </p:spPr>
      </p:pic>
      <p:grpSp>
        <p:nvGrpSpPr>
          <p:cNvPr id="2" name="Группа 8"/>
          <p:cNvGrpSpPr/>
          <p:nvPr/>
        </p:nvGrpSpPr>
        <p:grpSpPr>
          <a:xfrm>
            <a:off x="440248" y="404664"/>
            <a:ext cx="8280920" cy="3096344"/>
            <a:chOff x="1619672" y="1340768"/>
            <a:chExt cx="5940152" cy="3510200"/>
          </a:xfrm>
        </p:grpSpPr>
        <p:sp>
          <p:nvSpPr>
            <p:cNvPr id="7" name="Рамка 6"/>
            <p:cNvSpPr/>
            <p:nvPr/>
          </p:nvSpPr>
          <p:spPr>
            <a:xfrm>
              <a:off x="1619672" y="1340768"/>
              <a:ext cx="5940152" cy="3510200"/>
            </a:xfrm>
            <a:prstGeom prst="frame">
              <a:avLst>
                <a:gd name="adj1" fmla="val 8400"/>
              </a:avLst>
            </a:prstGeom>
            <a:solidFill>
              <a:srgbClr val="582A0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74632" y="1556792"/>
              <a:ext cx="5578578" cy="3024336"/>
            </a:xfrm>
            <a:prstGeom prst="rect">
              <a:avLst/>
            </a:prstGeom>
            <a:solidFill>
              <a:schemeClr val="bg1">
                <a:lumMod val="8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 smtClean="0">
                  <a:solidFill>
                    <a:srgbClr val="582A04"/>
                  </a:solidFill>
                </a:rPr>
                <a:t>Добавляет веса, наряд из железа.</a:t>
              </a:r>
              <a:br>
                <a:rPr lang="ru-RU" sz="3200" dirty="0" smtClean="0">
                  <a:solidFill>
                    <a:srgbClr val="582A04"/>
                  </a:solidFill>
                </a:rPr>
              </a:br>
              <a:r>
                <a:rPr lang="ru-RU" sz="3200" dirty="0" smtClean="0">
                  <a:solidFill>
                    <a:srgbClr val="582A04"/>
                  </a:solidFill>
                </a:rPr>
                <a:t>Передвигаться стало сложно,</a:t>
              </a:r>
              <a:br>
                <a:rPr lang="ru-RU" sz="3200" dirty="0" smtClean="0">
                  <a:solidFill>
                    <a:srgbClr val="582A04"/>
                  </a:solidFill>
                </a:rPr>
              </a:br>
              <a:r>
                <a:rPr lang="ru-RU" sz="3200" dirty="0" smtClean="0">
                  <a:solidFill>
                    <a:srgbClr val="582A04"/>
                  </a:solidFill>
                </a:rPr>
                <a:t>Но без них воевать не возможно.</a:t>
              </a:r>
              <a:endParaRPr lang="ru-RU" sz="3200" dirty="0">
                <a:solidFill>
                  <a:srgbClr val="582A04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588224" y="3717032"/>
            <a:ext cx="12241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492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492303"/>
                </a:solidFill>
              </a:rPr>
              <a:t>ответ</a:t>
            </a:r>
            <a:endParaRPr lang="ru-RU" sz="2400" dirty="0">
              <a:solidFill>
                <a:srgbClr val="492303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6588224" y="3501008"/>
            <a:ext cx="576064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3501008"/>
            <a:ext cx="648072" cy="216024"/>
          </a:xfrm>
          <a:prstGeom prst="line">
            <a:avLst/>
          </a:prstGeom>
          <a:ln w="28575">
            <a:solidFill>
              <a:srgbClr val="4923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444208" y="5517232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92303"/>
                </a:solidFill>
              </a:rPr>
              <a:t>Доспехи</a:t>
            </a:r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 smtClean="0">
              <a:solidFill>
                <a:srgbClr val="492303"/>
              </a:solidFill>
            </a:endParaRPr>
          </a:p>
          <a:p>
            <a:endParaRPr lang="ru-RU" sz="3200" dirty="0">
              <a:solidFill>
                <a:srgbClr val="492303"/>
              </a:solidFill>
            </a:endParaRPr>
          </a:p>
        </p:txBody>
      </p:sp>
      <p:sp>
        <p:nvSpPr>
          <p:cNvPr id="7170" name="AutoShape 2" descr="http://900igr.net/up/datas/92360/0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http://900igr.net/up/datas/92360/0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http://900igr.net/up/datas/92360/0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https://www.mechi-sabli.ru/upload/uf/3c4/3c4312ec8ddbcb8af778e37153abc7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645024"/>
            <a:ext cx="1668438" cy="283989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208</Words>
  <Application>Microsoft Office PowerPoint</Application>
  <PresentationFormat>Экран (4:3)</PresentationFormat>
  <Paragraphs>48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Реставрация картины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Реставрация картины</dc:title>
  <dc:creator>Александр</dc:creator>
  <cp:lastModifiedBy>alyam_aa</cp:lastModifiedBy>
  <cp:revision>24</cp:revision>
  <dcterms:created xsi:type="dcterms:W3CDTF">2018-11-03T10:16:47Z</dcterms:created>
  <dcterms:modified xsi:type="dcterms:W3CDTF">2022-11-02T07:01:09Z</dcterms:modified>
</cp:coreProperties>
</file>