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64" r:id="rId4"/>
    <p:sldId id="265" r:id="rId5"/>
    <p:sldId id="270" r:id="rId6"/>
    <p:sldId id="268" r:id="rId7"/>
    <p:sldId id="269" r:id="rId8"/>
    <p:sldId id="267" r:id="rId9"/>
    <p:sldId id="256" r:id="rId10"/>
    <p:sldId id="259" r:id="rId11"/>
    <p:sldId id="266" r:id="rId12"/>
    <p:sldId id="260"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30.01.2024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30.01.2024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30.01.2024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30.01.2024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30.01.2024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30.01.2024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30.01.2024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30.01.2024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30.01.2024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30.01.2024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pamyatnik.pro/836-roditelyam-prepodobnogo-sergiya/photos/photo?albumid=42&amp;photoid=205"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commons.wikimedia.org/wiki/File:Sergius_von_Radonezh.jpg?uselang=r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ifotki.info/"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ifotki.info/"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00628" y="2571744"/>
            <a:ext cx="4000528" cy="1785950"/>
          </a:xfrm>
        </p:spPr>
        <p:txBody>
          <a:bodyPr>
            <a:normAutofit/>
          </a:bodyPr>
          <a:lstStyle/>
          <a:p>
            <a:pPr algn="ctr"/>
            <a:r>
              <a:rPr lang="ru-RU" sz="2800" b="1" dirty="0">
                <a:latin typeface="Times New Roman" pitchFamily="18" charset="0"/>
                <a:cs typeface="Times New Roman" pitchFamily="18" charset="0"/>
              </a:rPr>
              <a:t>Памятник родителям Преподобного Сергия</a:t>
            </a:r>
            <a:br>
              <a:rPr lang="ru-RU" sz="2800" b="1" dirty="0">
                <a:latin typeface="Times New Roman" pitchFamily="18" charset="0"/>
                <a:cs typeface="Times New Roman" pitchFamily="18" charset="0"/>
              </a:rPr>
            </a:br>
            <a:r>
              <a:rPr lang="ru-RU" sz="2800" b="1" dirty="0">
                <a:latin typeface="Times New Roman" pitchFamily="18" charset="0"/>
                <a:cs typeface="Times New Roman" pitchFamily="18" charset="0"/>
              </a:rPr>
              <a:t>июнь 2014 г.</a:t>
            </a:r>
          </a:p>
        </p:txBody>
      </p:sp>
      <p:sp>
        <p:nvSpPr>
          <p:cNvPr id="3" name="Подзаголовок 2"/>
          <p:cNvSpPr>
            <a:spLocks noGrp="1"/>
          </p:cNvSpPr>
          <p:nvPr>
            <p:ph type="subTitle" idx="1"/>
          </p:nvPr>
        </p:nvSpPr>
        <p:spPr>
          <a:xfrm>
            <a:off x="5220072" y="5517232"/>
            <a:ext cx="3024336" cy="347852"/>
          </a:xfrm>
        </p:spPr>
        <p:txBody>
          <a:bodyPr>
            <a:normAutofit fontScale="32500" lnSpcReduction="20000"/>
          </a:bodyPr>
          <a:lstStyle/>
          <a:p>
            <a:r>
              <a:rPr lang="ru-RU" dirty="0"/>
              <a:t>Работу выполнила воспитатель </a:t>
            </a:r>
            <a:r>
              <a:rPr lang="ru-RU" dirty="0" err="1"/>
              <a:t>Алямовская</a:t>
            </a:r>
            <a:r>
              <a:rPr lang="ru-RU" dirty="0"/>
              <a:t> Е.В.</a:t>
            </a:r>
          </a:p>
        </p:txBody>
      </p:sp>
      <p:pic>
        <p:nvPicPr>
          <p:cNvPr id="21506" name="Picture 2" descr="http://proekt-art.ru/content/photos/catalog_item/2/catalog_item_122_large_880.jpeg"/>
          <p:cNvPicPr>
            <a:picLocks noChangeAspect="1" noChangeArrowheads="1"/>
          </p:cNvPicPr>
          <p:nvPr/>
        </p:nvPicPr>
        <p:blipFill>
          <a:blip r:embed="rId2" cstate="print"/>
          <a:srcRect/>
          <a:stretch>
            <a:fillRect/>
          </a:stretch>
        </p:blipFill>
        <p:spPr bwMode="auto">
          <a:xfrm>
            <a:off x="0" y="0"/>
            <a:ext cx="4846320" cy="68580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sp>
        <p:nvSpPr>
          <p:cNvPr id="16386" name="Rectangle 2"/>
          <p:cNvSpPr>
            <a:spLocks noChangeArrowheads="1"/>
          </p:cNvSpPr>
          <p:nvPr/>
        </p:nvSpPr>
        <p:spPr bwMode="auto">
          <a:xfrm>
            <a:off x="0" y="0"/>
            <a:ext cx="9144000" cy="0"/>
          </a:xfrm>
          <a:prstGeom prst="rect">
            <a:avLst/>
          </a:prstGeom>
          <a:solidFill>
            <a:srgbClr val="94B3E6"/>
          </a:solidFill>
          <a:ln w="9525">
            <a:noFill/>
            <a:miter lim="800000"/>
            <a:headEnd/>
            <a:tailEnd/>
          </a:ln>
          <a:effectLst/>
        </p:spPr>
        <p:txBody>
          <a:bodyPr vert="horz" wrap="square" lIns="158700" tIns="0" rIns="15870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16387" name="Rectangle 3"/>
          <p:cNvSpPr>
            <a:spLocks noChangeArrowheads="1"/>
          </p:cNvSpPr>
          <p:nvPr/>
        </p:nvSpPr>
        <p:spPr bwMode="auto">
          <a:xfrm>
            <a:off x="0" y="0"/>
            <a:ext cx="9144000" cy="0"/>
          </a:xfrm>
          <a:prstGeom prst="rect">
            <a:avLst/>
          </a:prstGeom>
          <a:solidFill>
            <a:srgbClr val="94B3E6"/>
          </a:solidFill>
          <a:ln w="9525">
            <a:noFill/>
            <a:miter lim="800000"/>
            <a:headEnd/>
            <a:tailEnd/>
          </a:ln>
          <a:effectLst/>
        </p:spPr>
        <p:txBody>
          <a:bodyPr vert="horz" wrap="square" lIns="158700" tIns="0" rIns="15870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16388" name="Rectangle 4"/>
          <p:cNvSpPr>
            <a:spLocks noChangeArrowheads="1"/>
          </p:cNvSpPr>
          <p:nvPr/>
        </p:nvSpPr>
        <p:spPr bwMode="auto">
          <a:xfrm>
            <a:off x="0" y="0"/>
            <a:ext cx="9144000" cy="0"/>
          </a:xfrm>
          <a:prstGeom prst="rect">
            <a:avLst/>
          </a:prstGeom>
          <a:solidFill>
            <a:srgbClr val="94B3E6"/>
          </a:solidFill>
          <a:ln w="9525">
            <a:noFill/>
            <a:miter lim="800000"/>
            <a:headEnd/>
            <a:tailEnd/>
          </a:ln>
          <a:effectLst/>
        </p:spPr>
        <p:txBody>
          <a:bodyPr vert="horz" wrap="square" lIns="158700" tIns="0" rIns="15870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16389" name="Rectangle 5"/>
          <p:cNvSpPr>
            <a:spLocks noChangeArrowheads="1"/>
          </p:cNvSpPr>
          <p:nvPr/>
        </p:nvSpPr>
        <p:spPr bwMode="auto">
          <a:xfrm>
            <a:off x="0" y="0"/>
            <a:ext cx="9144000" cy="0"/>
          </a:xfrm>
          <a:prstGeom prst="rect">
            <a:avLst/>
          </a:prstGeom>
          <a:solidFill>
            <a:srgbClr val="94B3E6"/>
          </a:solidFill>
          <a:ln w="9525">
            <a:noFill/>
            <a:miter lim="800000"/>
            <a:headEnd/>
            <a:tailEnd/>
          </a:ln>
          <a:effectLst/>
        </p:spPr>
        <p:txBody>
          <a:bodyPr vert="horz" wrap="square" lIns="158700" tIns="0" rIns="15870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pic>
        <p:nvPicPr>
          <p:cNvPr id="16391" name="Picture 7" descr="http://3.bp.blogspot.com/--sJPUKwQEPs/U66vp-9x1TI/AAAAAAAAFvY/UzJ3obRh3OY/s1600/Ugyjr9xomoU.jpg"/>
          <p:cNvPicPr>
            <a:picLocks noChangeAspect="1" noChangeArrowheads="1"/>
          </p:cNvPicPr>
          <p:nvPr/>
        </p:nvPicPr>
        <p:blipFill>
          <a:blip r:embed="rId2" cstate="print"/>
          <a:srcRect/>
          <a:stretch>
            <a:fillRect/>
          </a:stretch>
        </p:blipFill>
        <p:spPr bwMode="auto">
          <a:xfrm>
            <a:off x="857224" y="214290"/>
            <a:ext cx="7358082" cy="4773059"/>
          </a:xfrm>
          <a:prstGeom prst="rect">
            <a:avLst/>
          </a:prstGeom>
          <a:noFill/>
        </p:spPr>
      </p:pic>
      <p:sp>
        <p:nvSpPr>
          <p:cNvPr id="16392" name="Rectangle 8"/>
          <p:cNvSpPr>
            <a:spLocks noChangeArrowheads="1"/>
          </p:cNvSpPr>
          <p:nvPr/>
        </p:nvSpPr>
        <p:spPr bwMode="auto">
          <a:xfrm>
            <a:off x="285720" y="5108287"/>
            <a:ext cx="864399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ru-RU" sz="1600" b="0" i="0" u="none" strike="noStrike" cap="none" normalizeH="0" baseline="0" dirty="0">
                <a:ln>
                  <a:noFill/>
                </a:ln>
                <a:effectLst/>
                <a:latin typeface="Times New Roman" pitchFamily="18" charset="0"/>
                <a:ea typeface="Times New Roman" pitchFamily="18" charset="0"/>
                <a:cs typeface="Times New Roman" pitchFamily="18" charset="0"/>
              </a:rPr>
              <a:t>Скульптурная композиция установлена напротив Святых врат Лавры.</a:t>
            </a:r>
            <a:r>
              <a:rPr kumimoji="0" lang="ru-RU" sz="1600" b="0" i="0" u="none" strike="noStrike" cap="none" normalizeH="0" dirty="0">
                <a:ln>
                  <a:noFill/>
                </a:ln>
                <a:effectLst/>
                <a:latin typeface="Times New Roman" pitchFamily="18" charset="0"/>
                <a:ea typeface="Times New Roman" pitchFamily="18" charset="0"/>
                <a:cs typeface="Times New Roman" pitchFamily="18" charset="0"/>
              </a:rPr>
              <a:t> </a:t>
            </a:r>
            <a:r>
              <a:rPr lang="ru-RU" sz="1600" dirty="0">
                <a:latin typeface="Times New Roman" pitchFamily="18" charset="0"/>
                <a:cs typeface="Times New Roman" pitchFamily="18" charset="0"/>
              </a:rPr>
              <a:t>На невысоком постаменте изображена вся семья Радонежских – Кирилл, Мария и трое сыновей. На руках у Кирилла. самый младший из сыновей – Пётр, который держит маленькую птичку. Рядом изображена Мария. Впереди – старший сын Стефан и Варфоломей (будущий Сергий), шагающий к Лавре. Весит памятник пять тонн, высота его три с половиной метра. Изготовлен он из бронзы.</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3257544" cy="1143000"/>
          </a:xfrm>
        </p:spPr>
        <p:txBody>
          <a:bodyPr/>
          <a:lstStyle/>
          <a:p>
            <a:endParaRPr lang="ru-RU" dirty="0"/>
          </a:p>
        </p:txBody>
      </p:sp>
      <p:sp>
        <p:nvSpPr>
          <p:cNvPr id="3" name="Содержимое 2"/>
          <p:cNvSpPr>
            <a:spLocks noGrp="1"/>
          </p:cNvSpPr>
          <p:nvPr>
            <p:ph idx="1"/>
          </p:nvPr>
        </p:nvSpPr>
        <p:spPr>
          <a:xfrm>
            <a:off x="457200" y="1600200"/>
            <a:ext cx="3757610" cy="4525963"/>
          </a:xfrm>
        </p:spPr>
        <p:txBody>
          <a:bodyPr/>
          <a:lstStyle/>
          <a:p>
            <a:endParaRPr lang="ru-RU" dirty="0"/>
          </a:p>
        </p:txBody>
      </p:sp>
      <p:pic>
        <p:nvPicPr>
          <p:cNvPr id="23554" name="Picture 2" descr="To the monk Sergy">
            <a:hlinkClick r:id="rId2"/>
          </p:cNvPr>
          <p:cNvPicPr>
            <a:picLocks noChangeAspect="1" noChangeArrowheads="1"/>
          </p:cNvPicPr>
          <p:nvPr/>
        </p:nvPicPr>
        <p:blipFill>
          <a:blip r:embed="rId3" cstate="print"/>
          <a:srcRect/>
          <a:stretch>
            <a:fillRect/>
          </a:stretch>
        </p:blipFill>
        <p:spPr bwMode="auto">
          <a:xfrm>
            <a:off x="0" y="0"/>
            <a:ext cx="4593841" cy="6858000"/>
          </a:xfrm>
          <a:prstGeom prst="rect">
            <a:avLst/>
          </a:prstGeom>
          <a:noFill/>
        </p:spPr>
      </p:pic>
      <p:sp>
        <p:nvSpPr>
          <p:cNvPr id="23555" name="Rectangle 3"/>
          <p:cNvSpPr>
            <a:spLocks noChangeArrowheads="1"/>
          </p:cNvSpPr>
          <p:nvPr/>
        </p:nvSpPr>
        <p:spPr bwMode="auto">
          <a:xfrm>
            <a:off x="5000628" y="129226"/>
            <a:ext cx="3286116"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Константин </a:t>
            </a:r>
            <a:r>
              <a:rPr kumimoji="0" lang="ru-RU" sz="1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Чернявский</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рассказывает</a:t>
            </a:r>
            <a:r>
              <a:rPr lang="ru-RU" sz="1600" dirty="0">
                <a:latin typeface="Times New Roman" pitchFamily="18" charset="0"/>
                <a:ea typeface="Calibri" pitchFamily="34" charset="0"/>
                <a:cs typeface="Times New Roman" pitchFamily="18" charset="0"/>
              </a:rPr>
              <a:t>, что с</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кульптура была сделана по завещанию Преподобного Сергия Радонежского. Сергий  говорил: «Прежде чем прийти ко мне, пойдите и поклонитесь моим родителям». Теперь каждый из нас, перед тем как посетить Лавру, имеет возможность поклониться Преподобным Кириллу и Марии Радонежским.</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algn="just" eaLnBrk="0" fontAlgn="base" hangingPunct="0">
              <a:spcBef>
                <a:spcPct val="0"/>
              </a:spcBef>
              <a:spcAft>
                <a:spcPct val="0"/>
              </a:spcAf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Работу над памятником скульптор начал год назад. Вначале были эскизы, затем владыка Феогност подтвердил рабочий вариант. В апреле этого года приступили к изготовлению большой модели. Отливали ее частично в Москве, частично в Смоленске. </a:t>
            </a:r>
          </a:p>
          <a:p>
            <a:pPr algn="just" eaLnBrk="0" fontAlgn="base" hangingPunct="0">
              <a:spcBef>
                <a:spcPct val="0"/>
              </a:spcBef>
              <a:spcAft>
                <a:spcPct val="0"/>
              </a:spcAft>
            </a:pPr>
            <a:r>
              <a:rPr lang="ru-RU" sz="1600" dirty="0">
                <a:latin typeface="Times New Roman" pitchFamily="18" charset="0"/>
                <a:cs typeface="Times New Roman" pitchFamily="18" charset="0"/>
              </a:rPr>
              <a:t>Территория рядом с памятником благоустроенна – разбит сквер и установлены смотровые площадки в сторону Блинной горы и </a:t>
            </a:r>
            <a:r>
              <a:rPr lang="ru-RU" sz="1600" dirty="0" err="1">
                <a:latin typeface="Times New Roman" pitchFamily="18" charset="0"/>
                <a:cs typeface="Times New Roman" pitchFamily="18" charset="0"/>
              </a:rPr>
              <a:t>Нижнёвки</a:t>
            </a:r>
            <a:r>
              <a:rPr lang="ru-RU" sz="1600" dirty="0">
                <a:latin typeface="Times New Roman" pitchFamily="18" charset="0"/>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sp>
        <p:nvSpPr>
          <p:cNvPr id="17411" name="Rectangle 3"/>
          <p:cNvSpPr>
            <a:spLocks noChangeArrowheads="1"/>
          </p:cNvSpPr>
          <p:nvPr/>
        </p:nvSpPr>
        <p:spPr bwMode="auto">
          <a:xfrm>
            <a:off x="500034" y="5642658"/>
            <a:ext cx="821537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ru-RU" sz="1400" dirty="0">
                <a:latin typeface="Times New Roman" pitchFamily="18" charset="0"/>
                <a:cs typeface="Times New Roman" pitchFamily="18" charset="0"/>
              </a:rPr>
              <a:t>Образ жизни и поступки Сергия Радонежского вызывают уважение и являются примером для последующих поколений. </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Местные жители и гости города, приходя к памятнику, могут не только поклониться родителям Сергия Радонежского и вспомнить о его великих делах во имя Отечества, но и насладиться открывающимися</a:t>
            </a:r>
            <a:r>
              <a:rPr kumimoji="0" lang="ru-RU" sz="1400" b="0" i="0" u="none" strike="noStrike" cap="none" normalizeH="0" dirty="0">
                <a:ln>
                  <a:noFill/>
                </a:ln>
                <a:solidFill>
                  <a:schemeClr val="tx1"/>
                </a:solidFill>
                <a:effectLst/>
                <a:latin typeface="Times New Roman" pitchFamily="18" charset="0"/>
                <a:ea typeface="Calibri" pitchFamily="34" charset="0"/>
                <a:cs typeface="Times New Roman" pitchFamily="18" charset="0"/>
              </a:rPr>
              <a:t> с этого места великолепными видами города.</a:t>
            </a: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17413" name="Picture 5" descr="http://i.otzovik.com/2014/08/02/1212400/img/37478729_b.jpg"/>
          <p:cNvPicPr>
            <a:picLocks noChangeAspect="1" noChangeArrowheads="1"/>
          </p:cNvPicPr>
          <p:nvPr/>
        </p:nvPicPr>
        <p:blipFill>
          <a:blip r:embed="rId2" cstate="print"/>
          <a:srcRect/>
          <a:stretch>
            <a:fillRect/>
          </a:stretch>
        </p:blipFill>
        <p:spPr bwMode="auto">
          <a:xfrm>
            <a:off x="357158" y="285728"/>
            <a:ext cx="4868875" cy="3653183"/>
          </a:xfrm>
          <a:prstGeom prst="rect">
            <a:avLst/>
          </a:prstGeom>
          <a:noFill/>
        </p:spPr>
      </p:pic>
      <p:pic>
        <p:nvPicPr>
          <p:cNvPr id="17415" name="Picture 7" descr="http://i.otzovik.com/2014/08/02/1212400/img/78290227_b.jpg"/>
          <p:cNvPicPr>
            <a:picLocks noChangeAspect="1" noChangeArrowheads="1"/>
          </p:cNvPicPr>
          <p:nvPr/>
        </p:nvPicPr>
        <p:blipFill>
          <a:blip r:embed="rId3" cstate="print"/>
          <a:srcRect/>
          <a:stretch>
            <a:fillRect/>
          </a:stretch>
        </p:blipFill>
        <p:spPr bwMode="auto">
          <a:xfrm>
            <a:off x="4429124" y="2428868"/>
            <a:ext cx="4273359" cy="320636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500034" y="4286256"/>
            <a:ext cx="2919402" cy="2357454"/>
          </a:xfrm>
        </p:spPr>
        <p:txBody>
          <a:bodyPr>
            <a:normAutofit/>
          </a:bodyPr>
          <a:lstStyle/>
          <a:p>
            <a:pPr algn="just">
              <a:buNone/>
            </a:pPr>
            <a:r>
              <a:rPr lang="ru-RU" sz="1800" dirty="0"/>
              <a:t>      </a:t>
            </a:r>
            <a:r>
              <a:rPr lang="ru-RU" sz="1800" dirty="0">
                <a:latin typeface="Times New Roman" pitchFamily="18" charset="0"/>
                <a:cs typeface="Times New Roman" pitchFamily="18" charset="0"/>
              </a:rPr>
              <a:t>Город Хотьково и Сергиев-Посад тесно связаны с именем Сергия Радонежского – одного из почитаемых святых на Руси. </a:t>
            </a:r>
          </a:p>
        </p:txBody>
      </p:sp>
      <p:pic>
        <p:nvPicPr>
          <p:cNvPr id="4" name="Picture 2" descr="http://img0.liveinternet.ru/images/attach/c/7/94/696/94696374_ya02.jpg"/>
          <p:cNvPicPr>
            <a:picLocks noChangeAspect="1" noChangeArrowheads="1"/>
          </p:cNvPicPr>
          <p:nvPr/>
        </p:nvPicPr>
        <p:blipFill>
          <a:blip r:embed="rId2" cstate="print"/>
          <a:srcRect/>
          <a:stretch>
            <a:fillRect/>
          </a:stretch>
        </p:blipFill>
        <p:spPr bwMode="auto">
          <a:xfrm>
            <a:off x="4429124" y="3429000"/>
            <a:ext cx="4333905" cy="3250429"/>
          </a:xfrm>
          <a:prstGeom prst="rect">
            <a:avLst/>
          </a:prstGeom>
          <a:noFill/>
        </p:spPr>
      </p:pic>
      <p:pic>
        <p:nvPicPr>
          <p:cNvPr id="1026" name="Picture 2" descr="Православная классическая гимназия &quot;Радонеж&quot; - События - &quot;По Радонежской земле&quot;"/>
          <p:cNvPicPr>
            <a:picLocks noChangeAspect="1" noChangeArrowheads="1"/>
          </p:cNvPicPr>
          <p:nvPr/>
        </p:nvPicPr>
        <p:blipFill>
          <a:blip r:embed="rId3" cstate="print"/>
          <a:srcRect/>
          <a:stretch>
            <a:fillRect/>
          </a:stretch>
        </p:blipFill>
        <p:spPr bwMode="auto">
          <a:xfrm>
            <a:off x="4429124" y="142852"/>
            <a:ext cx="4281473" cy="3081119"/>
          </a:xfrm>
          <a:prstGeom prst="rect">
            <a:avLst/>
          </a:prstGeom>
          <a:noFill/>
        </p:spPr>
      </p:pic>
      <p:pic>
        <p:nvPicPr>
          <p:cNvPr id="1028" name="Picture 4" descr="Sergius von Radonezh.jpg">
            <a:hlinkClick r:id="rId4"/>
          </p:cNvPr>
          <p:cNvPicPr>
            <a:picLocks noChangeAspect="1" noChangeArrowheads="1"/>
          </p:cNvPicPr>
          <p:nvPr/>
        </p:nvPicPr>
        <p:blipFill>
          <a:blip r:embed="rId5" cstate="print"/>
          <a:srcRect/>
          <a:stretch>
            <a:fillRect/>
          </a:stretch>
        </p:blipFill>
        <p:spPr bwMode="auto">
          <a:xfrm>
            <a:off x="1142976" y="714356"/>
            <a:ext cx="2071702" cy="323185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10715668" y="274638"/>
            <a:ext cx="1214446" cy="1011222"/>
          </a:xfrm>
        </p:spPr>
        <p:txBody>
          <a:bodyPr/>
          <a:lstStyle/>
          <a:p>
            <a:endParaRPr lang="ru-RU" dirty="0"/>
          </a:p>
        </p:txBody>
      </p:sp>
      <p:sp>
        <p:nvSpPr>
          <p:cNvPr id="3" name="Содержимое 2"/>
          <p:cNvSpPr>
            <a:spLocks noGrp="1"/>
          </p:cNvSpPr>
          <p:nvPr>
            <p:ph idx="1"/>
          </p:nvPr>
        </p:nvSpPr>
        <p:spPr>
          <a:xfrm>
            <a:off x="5072066" y="1071546"/>
            <a:ext cx="3857652" cy="5357826"/>
          </a:xfrm>
        </p:spPr>
        <p:txBody>
          <a:bodyPr>
            <a:normAutofit/>
          </a:bodyPr>
          <a:lstStyle/>
          <a:p>
            <a:pPr algn="just">
              <a:buNone/>
            </a:pPr>
            <a:r>
              <a:rPr lang="ru-RU" sz="2600" dirty="0">
                <a:latin typeface="Times New Roman" pitchFamily="18" charset="0"/>
                <a:cs typeface="Times New Roman" pitchFamily="18" charset="0"/>
              </a:rPr>
              <a:t>    Преподобный Сергий родился в селе Радонеж и был сыном ростовских бояр Кирилла и Марии. Родители его отличались горячей верой в Бога. За их праведную жизнь Господь послал им удивительного сына. </a:t>
            </a:r>
          </a:p>
          <a:p>
            <a:pPr algn="just">
              <a:buNone/>
            </a:pPr>
            <a:endParaRPr lang="ru-RU" dirty="0">
              <a:latin typeface="Times New Roman" pitchFamily="18" charset="0"/>
              <a:cs typeface="Times New Roman" pitchFamily="18" charset="0"/>
            </a:endParaRPr>
          </a:p>
        </p:txBody>
      </p:sp>
      <p:pic>
        <p:nvPicPr>
          <p:cNvPr id="4" name="Picture 2" descr="http://f12.ifotki.info/org/1e70f7c1fc4c26255ee9b502757ef677bc5f6c141463201.jpg">
            <a:hlinkClick r:id="rId2"/>
          </p:cNvPr>
          <p:cNvPicPr>
            <a:picLocks noChangeAspect="1" noChangeArrowheads="1"/>
          </p:cNvPicPr>
          <p:nvPr/>
        </p:nvPicPr>
        <p:blipFill>
          <a:blip r:embed="rId3" cstate="print"/>
          <a:srcRect/>
          <a:stretch>
            <a:fillRect/>
          </a:stretch>
        </p:blipFill>
        <p:spPr bwMode="auto">
          <a:xfrm>
            <a:off x="0" y="0"/>
            <a:ext cx="4833832" cy="6858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9786974" y="274638"/>
            <a:ext cx="357190" cy="2082792"/>
          </a:xfrm>
        </p:spPr>
        <p:txBody>
          <a:bodyPr/>
          <a:lstStyle/>
          <a:p>
            <a:endParaRPr lang="ru-RU" dirty="0"/>
          </a:p>
        </p:txBody>
      </p:sp>
      <p:sp>
        <p:nvSpPr>
          <p:cNvPr id="3" name="Содержимое 2"/>
          <p:cNvSpPr>
            <a:spLocks noGrp="1"/>
          </p:cNvSpPr>
          <p:nvPr>
            <p:ph idx="1"/>
          </p:nvPr>
        </p:nvSpPr>
        <p:spPr>
          <a:xfrm>
            <a:off x="0" y="5072074"/>
            <a:ext cx="8929718" cy="1785926"/>
          </a:xfrm>
        </p:spPr>
        <p:txBody>
          <a:bodyPr>
            <a:normAutofit/>
          </a:bodyPr>
          <a:lstStyle/>
          <a:p>
            <a:pPr algn="just">
              <a:buNone/>
            </a:pPr>
            <a:r>
              <a:rPr lang="ru-RU" sz="1800" dirty="0"/>
              <a:t>     </a:t>
            </a:r>
            <a:r>
              <a:rPr lang="ru-RU" sz="1800" dirty="0">
                <a:latin typeface="Times New Roman" pitchFamily="18" charset="0"/>
                <a:cs typeface="Times New Roman" pitchFamily="18" charset="0"/>
              </a:rPr>
              <a:t>В семилетнем возрасте Варфоломея отдали учиться грамоте, но грамота не давалась ему, и он не мог научиться писать, считать и читать. Однажды, ища в поле пропавших лошадей, он увидел под дубом незнакомого старца,  который молился. Мальчик подошел к нему и поведал свою скорбь. Чудесный старец дал мальчику просфору и благословил хорошо учиться. С тех пор Варфоломей стал лучшим учеником в школе. </a:t>
            </a:r>
          </a:p>
        </p:txBody>
      </p:sp>
      <p:pic>
        <p:nvPicPr>
          <p:cNvPr id="5" name="Picture 2" descr=" (1000x770, 94Kb)"/>
          <p:cNvPicPr>
            <a:picLocks noChangeAspect="1" noChangeArrowheads="1"/>
          </p:cNvPicPr>
          <p:nvPr/>
        </p:nvPicPr>
        <p:blipFill>
          <a:blip r:embed="rId2" cstate="print"/>
          <a:srcRect/>
          <a:stretch>
            <a:fillRect/>
          </a:stretch>
        </p:blipFill>
        <p:spPr bwMode="auto">
          <a:xfrm>
            <a:off x="1643042" y="214290"/>
            <a:ext cx="6216034" cy="478634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Прямоугольник 3"/>
          <p:cNvSpPr/>
          <p:nvPr/>
        </p:nvSpPr>
        <p:spPr>
          <a:xfrm>
            <a:off x="5072066" y="2214555"/>
            <a:ext cx="3429024" cy="1200329"/>
          </a:xfrm>
          <a:prstGeom prst="rect">
            <a:avLst/>
          </a:prstGeom>
        </p:spPr>
        <p:txBody>
          <a:bodyPr wrap="square">
            <a:spAutoFit/>
          </a:bodyPr>
          <a:lstStyle/>
          <a:p>
            <a:pPr algn="just"/>
            <a:r>
              <a:rPr lang="ru-RU" dirty="0">
                <a:latin typeface="Times New Roman" pitchFamily="18" charset="0"/>
                <a:cs typeface="Times New Roman" pitchFamily="18" charset="0"/>
              </a:rPr>
              <a:t>Когда Варфоломей вырос, то ушел жить в лес, там он построил себе келью, много читал и молился. </a:t>
            </a:r>
            <a:endParaRPr lang="ru-RU" dirty="0"/>
          </a:p>
        </p:txBody>
      </p:sp>
      <p:pic>
        <p:nvPicPr>
          <p:cNvPr id="5" name="Picture 4" descr="http://img0.liveinternet.ru/images/attach/c/8/100/8/100008828_large_800_1102.jpg"/>
          <p:cNvPicPr>
            <a:picLocks noGrp="1" noChangeAspect="1" noChangeArrowheads="1"/>
          </p:cNvPicPr>
          <p:nvPr>
            <p:ph idx="1"/>
          </p:nvPr>
        </p:nvPicPr>
        <p:blipFill>
          <a:blip r:embed="rId2" cstate="print"/>
          <a:srcRect/>
          <a:stretch>
            <a:fillRect/>
          </a:stretch>
        </p:blipFill>
        <p:spPr bwMode="auto">
          <a:xfrm>
            <a:off x="-1" y="0"/>
            <a:ext cx="4976949" cy="6858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600201"/>
            <a:ext cx="757214" cy="542916"/>
          </a:xfrm>
        </p:spPr>
        <p:txBody>
          <a:bodyPr>
            <a:normAutofit lnSpcReduction="10000"/>
          </a:bodyPr>
          <a:lstStyle/>
          <a:p>
            <a:endParaRPr lang="ru-RU" dirty="0"/>
          </a:p>
        </p:txBody>
      </p:sp>
      <p:sp>
        <p:nvSpPr>
          <p:cNvPr id="4" name="Прямоугольник 3"/>
          <p:cNvSpPr/>
          <p:nvPr/>
        </p:nvSpPr>
        <p:spPr>
          <a:xfrm>
            <a:off x="5286380" y="2071678"/>
            <a:ext cx="3214710" cy="1754326"/>
          </a:xfrm>
          <a:prstGeom prst="rect">
            <a:avLst/>
          </a:prstGeom>
        </p:spPr>
        <p:txBody>
          <a:bodyPr wrap="square">
            <a:spAutoFit/>
          </a:bodyPr>
          <a:lstStyle/>
          <a:p>
            <a:pPr algn="just"/>
            <a:r>
              <a:rPr lang="ru-RU" dirty="0">
                <a:latin typeface="Times New Roman" pitchFamily="18" charset="0"/>
                <a:cs typeface="Times New Roman" pitchFamily="18" charset="0"/>
              </a:rPr>
              <a:t>Став игуменом, он трудился вместе с другими иноками, терпел наравне со всеми лишения и нужду. Он не гнушался любой, даже самой трудной работы.</a:t>
            </a:r>
          </a:p>
        </p:txBody>
      </p:sp>
      <p:pic>
        <p:nvPicPr>
          <p:cNvPr id="5" name="Picture 4" descr="http://f12.ifotki.info/org/8e3baff2c713a449135aa7834907a2dbbc5f6c141463201.jpg">
            <a:hlinkClick r:id="rId2"/>
          </p:cNvPr>
          <p:cNvPicPr>
            <a:picLocks noChangeAspect="1" noChangeArrowheads="1"/>
          </p:cNvPicPr>
          <p:nvPr/>
        </p:nvPicPr>
        <p:blipFill>
          <a:blip r:embed="rId3" cstate="print"/>
          <a:srcRect/>
          <a:stretch>
            <a:fillRect/>
          </a:stretch>
        </p:blipFill>
        <p:spPr bwMode="auto">
          <a:xfrm>
            <a:off x="0" y="0"/>
            <a:ext cx="4791616" cy="6858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600201"/>
            <a:ext cx="1185842" cy="614354"/>
          </a:xfrm>
        </p:spPr>
        <p:txBody>
          <a:bodyPr/>
          <a:lstStyle/>
          <a:p>
            <a:endParaRPr lang="ru-RU" dirty="0"/>
          </a:p>
        </p:txBody>
      </p:sp>
      <p:sp>
        <p:nvSpPr>
          <p:cNvPr id="4" name="Прямоугольник 3"/>
          <p:cNvSpPr/>
          <p:nvPr/>
        </p:nvSpPr>
        <p:spPr>
          <a:xfrm>
            <a:off x="5786446" y="1214422"/>
            <a:ext cx="3000364" cy="4801314"/>
          </a:xfrm>
          <a:prstGeom prst="rect">
            <a:avLst/>
          </a:prstGeom>
        </p:spPr>
        <p:txBody>
          <a:bodyPr wrap="square">
            <a:spAutoFit/>
          </a:bodyPr>
          <a:lstStyle/>
          <a:p>
            <a:pPr algn="just"/>
            <a:r>
              <a:rPr lang="ru-RU" dirty="0">
                <a:latin typeface="Times New Roman" pitchFamily="18" charset="0"/>
                <a:cs typeface="Times New Roman" pitchFamily="18" charset="0"/>
              </a:rPr>
              <a:t>В Троицком монастыре Сергий провел большую часть жизни, воспитал целое поколение замечательных подвижников. Преподобный Сергий жил в трудное для Руси время, много пришлось претерпеть ей от внешних врагов. Будучи духовно опытным человеком, Сергий способствовал объединению вокруг Москвы разрозненных враждующих княжеств. Он благословил князя Дмитрия Донского на Куликовскую битву. </a:t>
            </a:r>
          </a:p>
        </p:txBody>
      </p:sp>
      <p:pic>
        <p:nvPicPr>
          <p:cNvPr id="5" name="Picture 2" descr=" (1000x625, 73Kb)"/>
          <p:cNvPicPr>
            <a:picLocks noChangeAspect="1" noChangeArrowheads="1"/>
          </p:cNvPicPr>
          <p:nvPr/>
        </p:nvPicPr>
        <p:blipFill>
          <a:blip r:embed="rId2" cstate="print"/>
          <a:srcRect/>
          <a:stretch>
            <a:fillRect/>
          </a:stretch>
        </p:blipFill>
        <p:spPr bwMode="auto">
          <a:xfrm>
            <a:off x="428596" y="214290"/>
            <a:ext cx="5000660" cy="3125412"/>
          </a:xfrm>
          <a:prstGeom prst="rect">
            <a:avLst/>
          </a:prstGeom>
          <a:noFill/>
        </p:spPr>
      </p:pic>
      <p:pic>
        <p:nvPicPr>
          <p:cNvPr id="6" name="Picture 2" descr="http://img1.liveinternet.ru/images/attach/c/0/31/948/31948814_A.jpg"/>
          <p:cNvPicPr>
            <a:picLocks noChangeAspect="1" noChangeArrowheads="1"/>
          </p:cNvPicPr>
          <p:nvPr/>
        </p:nvPicPr>
        <p:blipFill>
          <a:blip r:embed="rId3" cstate="print"/>
          <a:srcRect/>
          <a:stretch>
            <a:fillRect/>
          </a:stretch>
        </p:blipFill>
        <p:spPr bwMode="auto">
          <a:xfrm>
            <a:off x="714348" y="3500438"/>
            <a:ext cx="4247242" cy="317417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600201"/>
            <a:ext cx="614338" cy="114288"/>
          </a:xfrm>
        </p:spPr>
        <p:txBody>
          <a:bodyPr>
            <a:normAutofit fontScale="25000" lnSpcReduction="20000"/>
          </a:bodyPr>
          <a:lstStyle/>
          <a:p>
            <a:endParaRPr lang="ru-RU" dirty="0"/>
          </a:p>
        </p:txBody>
      </p:sp>
      <p:sp>
        <p:nvSpPr>
          <p:cNvPr id="4" name="Прямоугольник 3"/>
          <p:cNvSpPr/>
          <p:nvPr/>
        </p:nvSpPr>
        <p:spPr>
          <a:xfrm>
            <a:off x="3929058" y="357166"/>
            <a:ext cx="4572032" cy="2862322"/>
          </a:xfrm>
          <a:prstGeom prst="rect">
            <a:avLst/>
          </a:prstGeom>
        </p:spPr>
        <p:txBody>
          <a:bodyPr wrap="square">
            <a:spAutoFit/>
          </a:bodyPr>
          <a:lstStyle/>
          <a:p>
            <a:pPr algn="just"/>
            <a:r>
              <a:rPr lang="ru-RU" dirty="0">
                <a:latin typeface="Times New Roman" pitchFamily="18" charset="0"/>
                <a:cs typeface="Times New Roman" pitchFamily="18" charset="0"/>
              </a:rPr>
              <a:t>В 2015 г. весь русский православный народ отмечал 700 - </a:t>
            </a:r>
            <a:r>
              <a:rPr lang="ru-RU" dirty="0" err="1">
                <a:latin typeface="Times New Roman" pitchFamily="18" charset="0"/>
                <a:cs typeface="Times New Roman" pitchFamily="18" charset="0"/>
              </a:rPr>
              <a:t>летие</a:t>
            </a:r>
            <a:r>
              <a:rPr lang="ru-RU" dirty="0">
                <a:latin typeface="Times New Roman" pitchFamily="18" charset="0"/>
                <a:cs typeface="Times New Roman" pitchFamily="18" charset="0"/>
              </a:rPr>
              <a:t> со дня рождения этого великого русского святого. К празднику Сергиев-Посад преобразился: прошло благоустройство города, были отремонтированы дороги, разбиты цветники, отреставрирована Лавра и многие старинные здания, и, конечно же, появились новые памятники, посвящённые этому событию.</a:t>
            </a:r>
            <a:endParaRPr lang="ru-RU" dirty="0"/>
          </a:p>
        </p:txBody>
      </p:sp>
      <p:pic>
        <p:nvPicPr>
          <p:cNvPr id="28674" name="Picture 2" descr="4498623_Bez_imeni2 (700x525, 126Kb)"/>
          <p:cNvPicPr>
            <a:picLocks noChangeAspect="1" noChangeArrowheads="1"/>
          </p:cNvPicPr>
          <p:nvPr/>
        </p:nvPicPr>
        <p:blipFill>
          <a:blip r:embed="rId2" cstate="print"/>
          <a:srcRect l="32143"/>
          <a:stretch>
            <a:fillRect/>
          </a:stretch>
        </p:blipFill>
        <p:spPr bwMode="auto">
          <a:xfrm>
            <a:off x="214282" y="357166"/>
            <a:ext cx="3684148" cy="4071966"/>
          </a:xfrm>
          <a:prstGeom prst="rect">
            <a:avLst/>
          </a:prstGeom>
          <a:noFill/>
        </p:spPr>
      </p:pic>
      <p:pic>
        <p:nvPicPr>
          <p:cNvPr id="28676" name="Picture 4" descr="4498623_ (700x525, 164Kb)"/>
          <p:cNvPicPr>
            <a:picLocks noChangeAspect="1" noChangeArrowheads="1"/>
          </p:cNvPicPr>
          <p:nvPr/>
        </p:nvPicPr>
        <p:blipFill>
          <a:blip r:embed="rId3" cstate="print"/>
          <a:srcRect l="24643" r="1428" b="8571"/>
          <a:stretch>
            <a:fillRect/>
          </a:stretch>
        </p:blipFill>
        <p:spPr bwMode="auto">
          <a:xfrm>
            <a:off x="5143504" y="3357562"/>
            <a:ext cx="3500462" cy="3324594"/>
          </a:xfrm>
          <a:prstGeom prst="rect">
            <a:avLst/>
          </a:prstGeom>
          <a:noFill/>
        </p:spPr>
      </p:pic>
      <p:pic>
        <p:nvPicPr>
          <p:cNvPr id="28678" name="Picture 6" descr="4498623_Bez_imeni7 (700x422, 177Kb)"/>
          <p:cNvPicPr>
            <a:picLocks noChangeAspect="1" noChangeArrowheads="1"/>
          </p:cNvPicPr>
          <p:nvPr/>
        </p:nvPicPr>
        <p:blipFill>
          <a:blip r:embed="rId4" cstate="print"/>
          <a:srcRect r="8798" b="39573"/>
          <a:stretch>
            <a:fillRect/>
          </a:stretch>
        </p:blipFill>
        <p:spPr bwMode="auto">
          <a:xfrm>
            <a:off x="142844" y="4714884"/>
            <a:ext cx="4857784" cy="194311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3600448" cy="1470025"/>
          </a:xfrm>
        </p:spPr>
        <p:txBody>
          <a:bodyPr/>
          <a:lstStyle/>
          <a:p>
            <a:endParaRPr lang="ru-RU" dirty="0"/>
          </a:p>
        </p:txBody>
      </p:sp>
      <p:sp>
        <p:nvSpPr>
          <p:cNvPr id="3" name="Подзаголовок 2"/>
          <p:cNvSpPr>
            <a:spLocks noGrp="1"/>
          </p:cNvSpPr>
          <p:nvPr>
            <p:ph type="subTitle" idx="1"/>
          </p:nvPr>
        </p:nvSpPr>
        <p:spPr>
          <a:xfrm>
            <a:off x="1371600" y="3886200"/>
            <a:ext cx="3200400" cy="1752600"/>
          </a:xfrm>
        </p:spPr>
        <p:txBody>
          <a:bodyPr/>
          <a:lstStyle/>
          <a:p>
            <a:endParaRPr lang="ru-RU" dirty="0"/>
          </a:p>
        </p:txBody>
      </p:sp>
      <p:pic>
        <p:nvPicPr>
          <p:cNvPr id="1026" name="Picture 2" descr="Новости области -Сквер и памятник родителям Преподобного Сергия"/>
          <p:cNvPicPr>
            <a:picLocks noChangeAspect="1" noChangeArrowheads="1"/>
          </p:cNvPicPr>
          <p:nvPr/>
        </p:nvPicPr>
        <p:blipFill>
          <a:blip r:embed="rId2" cstate="print"/>
          <a:srcRect/>
          <a:stretch>
            <a:fillRect/>
          </a:stretch>
        </p:blipFill>
        <p:spPr bwMode="auto">
          <a:xfrm>
            <a:off x="0" y="0"/>
            <a:ext cx="5162610" cy="6829704"/>
          </a:xfrm>
          <a:prstGeom prst="rect">
            <a:avLst/>
          </a:prstGeom>
          <a:noFill/>
        </p:spPr>
      </p:pic>
      <p:sp>
        <p:nvSpPr>
          <p:cNvPr id="1027" name="Rectangle 3"/>
          <p:cNvSpPr>
            <a:spLocks noChangeArrowheads="1"/>
          </p:cNvSpPr>
          <p:nvPr/>
        </p:nvSpPr>
        <p:spPr bwMode="auto">
          <a:xfrm>
            <a:off x="5643570" y="2011253"/>
            <a:ext cx="321471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Одним из таких мест стал</a:t>
            </a:r>
            <a:r>
              <a:rPr kumimoji="0" lang="ru-RU" sz="2000" b="0" i="0" u="none" strike="noStrike" cap="none" normalizeH="0" dirty="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сквер,</a:t>
            </a:r>
            <a:r>
              <a:rPr kumimoji="0" lang="ru-RU" sz="2000" b="0" i="0" u="none" strike="noStrike" cap="none" normalizeH="0" dirty="0">
                <a:ln>
                  <a:noFill/>
                </a:ln>
                <a:solidFill>
                  <a:schemeClr val="tx1"/>
                </a:solidFill>
                <a:effectLst/>
                <a:latin typeface="Times New Roman" pitchFamily="18" charset="0"/>
                <a:ea typeface="Calibri" pitchFamily="34" charset="0"/>
                <a:cs typeface="Times New Roman" pitchFamily="18" charset="0"/>
              </a:rPr>
              <a:t> разбитый на месте снесённого кинотеатра «Мир»</a:t>
            </a:r>
            <a:r>
              <a:rPr kumimoji="0" lang="ru-RU"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и центральным элементом которого стал памятник родителям преподобного Сергия Радонежского Кириллу и Марии работы скульптора Константина </a:t>
            </a:r>
            <a:r>
              <a:rPr kumimoji="0" lang="ru-RU" sz="20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Чернявского</a:t>
            </a:r>
            <a:r>
              <a:rPr kumimoji="0" lang="ru-RU"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endParaRPr kumimoji="0" lang="ru-RU" sz="20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573</Words>
  <Application>Microsoft Office PowerPoint</Application>
  <PresentationFormat>Экран (4:3)</PresentationFormat>
  <Paragraphs>15</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Calibri</vt:lpstr>
      <vt:lpstr>Times New Roman</vt:lpstr>
      <vt:lpstr>Тема Office</vt:lpstr>
      <vt:lpstr>Памятник родителям Преподобного Сергия июнь 2014 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AAA</dc:creator>
  <cp:lastModifiedBy>alyam</cp:lastModifiedBy>
  <cp:revision>20</cp:revision>
  <dcterms:created xsi:type="dcterms:W3CDTF">2014-10-23T03:42:09Z</dcterms:created>
  <dcterms:modified xsi:type="dcterms:W3CDTF">2024-01-30T16:02:51Z</dcterms:modified>
</cp:coreProperties>
</file>